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Bebas Neue" panose="020B0604020202020204" pitchFamily="34" charset="0"/>
      <p:regular r:id="rId31"/>
    </p:embeddedFont>
    <p:embeddedFont>
      <p:font typeface="Cairo" panose="020B0604020202020204" charset="-78"/>
      <p:regular r:id="rId32"/>
      <p:bold r:id="rId33"/>
    </p:embeddedFont>
    <p:embeddedFont>
      <p:font typeface="Cambria" panose="02040503050406030204" pitchFamily="18" charset="0"/>
      <p:regular r:id="rId34"/>
      <p:bold r:id="rId35"/>
      <p:italic r:id="rId36"/>
      <p:boldItalic r:id="rId37"/>
    </p:embeddedFont>
    <p:embeddedFont>
      <p:font typeface="Electrolize" panose="020B0604020202020204" charset="0"/>
      <p:regular r:id="rId38"/>
    </p:embeddedFont>
    <p:embeddedFont>
      <p:font typeface="Maven Pro" panose="020B0604020202020204" charset="-93"/>
      <p:regular r:id="rId39"/>
      <p:bold r:id="rId40"/>
    </p:embeddedFont>
    <p:embeddedFont>
      <p:font typeface="Montserrat" panose="00000500000000000000" pitchFamily="2" charset="-93"/>
      <p:regular r:id="rId41"/>
    </p:embeddedFont>
    <p:embeddedFont>
      <p:font typeface="Nunito" pitchFamily="2" charset="-93"/>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GFT2FnsgmJBip7Z22HJY+meJy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E3600E-A296-4FF6-8998-BA3F9C9F49DE}">
  <a:tblStyle styleId="{E3E3600E-A296-4FF6-8998-BA3F9C9F49D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5F2"/>
          </a:solidFill>
        </a:fill>
      </a:tcStyle>
    </a:wholeTbl>
    <a:band1H>
      <a:tcTxStyle/>
      <a:tcStyle>
        <a:tcBdr/>
        <a:fill>
          <a:solidFill>
            <a:srgbClr val="FCEAE4"/>
          </a:solidFill>
        </a:fill>
      </a:tcStyle>
    </a:band1H>
    <a:band2H>
      <a:tcTxStyle/>
      <a:tcStyle>
        <a:tcBdr/>
      </a:tcStyle>
    </a:band2H>
    <a:band1V>
      <a:tcTxStyle/>
      <a:tcStyle>
        <a:tcBdr/>
        <a:fill>
          <a:solidFill>
            <a:srgbClr val="FCEA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Exploit_(computer_security)"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Weird_machine#cite_note-2" TargetMode="External"/><Relationship Id="rId5" Type="http://schemas.openxmlformats.org/officeDocument/2006/relationships/hyperlink" Target="https://en.wikipedia.org/wiki/Weird_machine#cite_note-1" TargetMode="External"/><Relationship Id="rId4" Type="http://schemas.openxmlformats.org/officeDocument/2006/relationships/hyperlink" Target="https://en.wikipedia.org/wiki/Computer_security"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c11a022f1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c11a022f1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c11a022f16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c11a022f1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bed4a4be9f_5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bed4a4be9f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Trong bài báo này, người ta đề xuất một giải pháp mới để tạo khai thác cho các chương trình không gian người dùng hoặc tạo điều kiện thuận lợi cho quá trình tạo khai thác nhân UAF (kernel </a:t>
            </a:r>
            <a:r>
              <a:rPr lang="en-GB" b="1">
                <a:solidFill>
                  <a:srgbClr val="333333"/>
                </a:solidFill>
                <a:highlight>
                  <a:srgbClr val="FCFCFC"/>
                </a:highlight>
              </a:rPr>
              <a:t>Use-After-Free</a:t>
            </a:r>
            <a:r>
              <a:rPr lang="en-GB">
                <a:solidFill>
                  <a:srgbClr val="333333"/>
                </a:solidFill>
                <a:highlight>
                  <a:srgbClr val="FCFCFC"/>
                </a:highlight>
              </a:rPr>
              <a:t>). Về mặt kỹ thuật, họ sử dụng phương pháp oriented fuzzing (</a:t>
            </a:r>
            <a:r>
              <a:rPr lang="en-GB" b="1">
                <a:solidFill>
                  <a:srgbClr val="333333"/>
                </a:solidFill>
                <a:highlight>
                  <a:srgbClr val="FCFCFC"/>
                </a:highlight>
              </a:rPr>
              <a:t>làm mờ có định hướng</a:t>
            </a:r>
            <a:r>
              <a:rPr lang="en-GB">
                <a:solidFill>
                  <a:srgbClr val="333333"/>
                </a:solidFill>
                <a:highlight>
                  <a:srgbClr val="FCFCFC"/>
                </a:highlight>
              </a:rPr>
              <a:t>) để khám phá các đường dẫn khác nhau từ điểm dễ bị tổn thương (</a:t>
            </a:r>
            <a:r>
              <a:rPr lang="en-GB" b="1">
                <a:solidFill>
                  <a:srgbClr val="333333"/>
                </a:solidFill>
                <a:highlight>
                  <a:srgbClr val="FCFCFC"/>
                </a:highlight>
              </a:rPr>
              <a:t>vulnerability point</a:t>
            </a:r>
            <a:r>
              <a:rPr lang="en-GB">
                <a:solidFill>
                  <a:srgbClr val="333333"/>
                </a:solidFill>
                <a:highlight>
                  <a:srgbClr val="FCFCFC"/>
                </a:highlight>
              </a:rPr>
              <a:t>). Đối với các chương trình không gian người dùng, họ áp dụng giải pháp ghép luồng điều khiển để ghép các đường dẫn sự cố và các đường dẫn phân kỳ (</a:t>
            </a:r>
            <a:r>
              <a:rPr lang="en-GB" b="1">
                <a:solidFill>
                  <a:srgbClr val="333333"/>
                </a:solidFill>
                <a:highlight>
                  <a:srgbClr val="FCFCFC"/>
                </a:highlight>
              </a:rPr>
              <a:t>crashing paths + diverging paths</a:t>
            </a:r>
            <a:r>
              <a:rPr lang="en-GB">
                <a:solidFill>
                  <a:srgbClr val="333333"/>
                </a:solidFill>
                <a:highlight>
                  <a:srgbClr val="FCFCFC"/>
                </a:highlight>
              </a:rPr>
              <a:t>) lại với nhau để tạo ra khai thác. Đối với nhân UAF, họ tận dụng một thực thi tượng trưng nhẹ để xác định, phân tích và đánh giá các cuộc gọi hệ thống có giá trị và hữu ích để khai thác các lỗ hổng.</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Họ đã phát triển một hệ thống nguyên mẫu và đánh giá nó trên một bộ gồm 19 chương trình CTF (flags) và 15 lỗ hổng UAF của nhân Linux trong thế giới thực. Kết quả thử nghiệm cho thấy nó có thể tạo ra khai thác cho hầu hết bộ thử nghiệm không gian người dùng và nó cũng có thể tạo điều kiện bỏ qua giảm thiểu bảo mật và đánh giá khả năng khai thác cho bộ thử nghiệm nhân</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b="1">
                <a:solidFill>
                  <a:srgbClr val="333333"/>
                </a:solidFill>
                <a:highlight>
                  <a:srgbClr val="FCFCFC"/>
                </a:highlight>
              </a:rPr>
              <a:t>-&gt; Kết quả: </a:t>
            </a:r>
            <a:r>
              <a:rPr lang="en-GB">
                <a:solidFill>
                  <a:srgbClr val="333333"/>
                </a:solidFill>
                <a:highlight>
                  <a:srgbClr val="FCFCFC"/>
                </a:highlight>
              </a:rPr>
              <a:t>Họ đã xây dựng một  khung Revery, có thể tạo ra các khai thác chiếm quyền điều khiển luồng điều khiển đang hoạt động cho các chương trình không gian người dùng. Họ cũng xây dựng một khung FUZE , có thể đánh giá khả năng khai thác các lỗ hổng Use-after-free của kernel.</a:t>
            </a:r>
            <a:endParaRPr>
              <a:solidFill>
                <a:srgbClr val="333333"/>
              </a:solidFill>
              <a:highlight>
                <a:srgbClr val="FCFCFC"/>
              </a:highlight>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r>
              <a:rPr lang="en-GB">
                <a:solidFill>
                  <a:srgbClr val="333333"/>
                </a:solidFill>
                <a:highlight>
                  <a:srgbClr val="FCFCFC"/>
                </a:highlight>
              </a:rPr>
              <a:t>Giải pháp mới Revery: để giải quyết vấn đề </a:t>
            </a:r>
            <a:r>
              <a:rPr lang="en-GB" i="1">
                <a:solidFill>
                  <a:srgbClr val="333333"/>
                </a:solidFill>
                <a:highlight>
                  <a:srgbClr val="FCFCFC"/>
                </a:highlight>
              </a:rPr>
              <a:t>về </a:t>
            </a:r>
            <a:r>
              <a:rPr lang="en-GB" b="1" i="1">
                <a:solidFill>
                  <a:srgbClr val="333333"/>
                </a:solidFill>
                <a:highlight>
                  <a:srgbClr val="FCFCFC"/>
                </a:highlight>
              </a:rPr>
              <a:t>khả năng khai thác</a:t>
            </a:r>
            <a:r>
              <a:rPr lang="en-GB">
                <a:solidFill>
                  <a:srgbClr val="333333"/>
                </a:solidFill>
                <a:highlight>
                  <a:srgbClr val="FCFCFC"/>
                </a:highlight>
              </a:rPr>
              <a:t> và đánh giá khả năng khai thác của các lỗ hổng dựa trên</a:t>
            </a:r>
            <a:r>
              <a:rPr lang="en-GB" b="1">
                <a:solidFill>
                  <a:srgbClr val="333333"/>
                </a:solidFill>
                <a:highlight>
                  <a:srgbClr val="FCFCFC"/>
                </a:highlight>
              </a:rPr>
              <a:t> heap</a:t>
            </a:r>
            <a:r>
              <a:rPr lang="en-GB">
                <a:solidFill>
                  <a:srgbClr val="333333"/>
                </a:solidFill>
                <a:highlight>
                  <a:srgbClr val="FCFCFC"/>
                </a:highlight>
              </a:rPr>
              <a:t>. Ở cấp độ cao, Revery phân tích lỗ hổng một cách chi tiết, sử dụng thông tin lỗ hổng để hướng dẫn một </a:t>
            </a:r>
            <a:r>
              <a:rPr lang="en-GB" b="1">
                <a:solidFill>
                  <a:srgbClr val="333333"/>
                </a:solidFill>
                <a:highlight>
                  <a:srgbClr val="FCFCFC"/>
                </a:highlight>
              </a:rPr>
              <a:t>fuzzer</a:t>
            </a:r>
            <a:r>
              <a:rPr lang="en-GB">
                <a:solidFill>
                  <a:srgbClr val="333333"/>
                </a:solidFill>
                <a:highlight>
                  <a:srgbClr val="FCFCFC"/>
                </a:highlight>
              </a:rPr>
              <a:t> thay vì thực thi tượng trưng (symbolic)  để khám phá các đường dẫn phân kỳ và tìm kiếm các trạng thái có thể khai thác, sau đó tổng hợp các đường dẫn khai thác bằng cách ghép đường dẫn sự cố và đường dẫn phân kỳ, và cuối cùng tạo ra đầu vào để kích hoạt cả trạng thái dễ bị tổn thương và có thể khai thác.</a:t>
            </a:r>
            <a:endParaRPr/>
          </a:p>
          <a:p>
            <a:pPr marL="0" lvl="0" indent="0" algn="l" rtl="0">
              <a:lnSpc>
                <a:spcPct val="100000"/>
              </a:lnSpc>
              <a:spcBef>
                <a:spcPts val="1200"/>
              </a:spcBef>
              <a:spcAft>
                <a:spcPts val="0"/>
              </a:spcAft>
              <a:buSzPts val="1100"/>
              <a:buNone/>
            </a:pPr>
            <a:r>
              <a:rPr lang="en-GB"/>
              <a:t>=&gt; Giải pháp được thực hiện với mô hình chứa 3 giai đoạn chính</a:t>
            </a:r>
            <a:endParaRPr/>
          </a:p>
          <a:p>
            <a:pPr marL="0" lvl="0" indent="0" algn="l" rtl="0">
              <a:lnSpc>
                <a:spcPct val="100000"/>
              </a:lnSpc>
              <a:spcBef>
                <a:spcPts val="1200"/>
              </a:spcBef>
              <a:spcAft>
                <a:spcPts val="0"/>
              </a:spcAft>
              <a:buSzPts val="1100"/>
              <a:buNone/>
            </a:pPr>
            <a:r>
              <a:rPr lang="en-GB"/>
              <a:t>Giai đoạn 1: Vulnerability Analysis</a:t>
            </a:r>
            <a:endParaRPr/>
          </a:p>
          <a:p>
            <a:pPr marL="0" lvl="0" indent="0" algn="l" rtl="0">
              <a:lnSpc>
                <a:spcPct val="100000"/>
              </a:lnSpc>
              <a:spcBef>
                <a:spcPts val="1200"/>
              </a:spcBef>
              <a:spcAft>
                <a:spcPts val="0"/>
              </a:spcAft>
              <a:buSzPts val="1100"/>
              <a:buNone/>
            </a:pPr>
            <a:r>
              <a:rPr lang="en-GB"/>
              <a:t>Giai đoạn 2: Diverging Path Exploration</a:t>
            </a:r>
            <a:endParaRPr/>
          </a:p>
          <a:p>
            <a:pPr marL="0" lvl="0" indent="0" algn="l" rtl="0">
              <a:lnSpc>
                <a:spcPct val="100000"/>
              </a:lnSpc>
              <a:spcBef>
                <a:spcPts val="1200"/>
              </a:spcBef>
              <a:spcAft>
                <a:spcPts val="0"/>
              </a:spcAft>
              <a:buSzPts val="1100"/>
              <a:buNone/>
            </a:pPr>
            <a:r>
              <a:rPr lang="en-GB"/>
              <a:t>Giai đoạn 3: Exploit Synthesis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r>
              <a:rPr lang="en-GB">
                <a:solidFill>
                  <a:srgbClr val="333333"/>
                </a:solidFill>
                <a:highlight>
                  <a:srgbClr val="FCFCFC"/>
                </a:highlight>
              </a:rPr>
              <a:t>Các khái niệm liên quan</a:t>
            </a:r>
            <a:endParaRPr>
              <a:solidFill>
                <a:srgbClr val="333333"/>
              </a:solidFill>
              <a:highlight>
                <a:srgbClr val="FCFCFC"/>
              </a:highlight>
            </a:endParaRPr>
          </a:p>
          <a:p>
            <a:pPr marL="0" lvl="0" indent="0" algn="l" rtl="0">
              <a:lnSpc>
                <a:spcPct val="100000"/>
              </a:lnSpc>
              <a:spcBef>
                <a:spcPts val="1200"/>
              </a:spcBef>
              <a:spcAft>
                <a:spcPts val="0"/>
              </a:spcAft>
              <a:buClr>
                <a:schemeClr val="dk1"/>
              </a:buClr>
              <a:buSzPts val="1100"/>
              <a:buFont typeface="Arial"/>
              <a:buNone/>
            </a:pPr>
            <a:r>
              <a:rPr lang="en-GB" sz="1200">
                <a:solidFill>
                  <a:srgbClr val="333333"/>
                </a:solidFill>
                <a:highlight>
                  <a:srgbClr val="FCFCFC"/>
                </a:highlight>
              </a:rPr>
              <a:t>Crashing point (</a:t>
            </a:r>
            <a:r>
              <a:rPr lang="en-GB" sz="1200" b="1">
                <a:solidFill>
                  <a:srgbClr val="333333"/>
                </a:solidFill>
                <a:highlight>
                  <a:srgbClr val="FCFCFC"/>
                </a:highlight>
              </a:rPr>
              <a:t>Điểm sự cố):</a:t>
            </a:r>
            <a:r>
              <a:rPr lang="en-GB">
                <a:solidFill>
                  <a:srgbClr val="333333"/>
                </a:solidFill>
                <a:highlight>
                  <a:srgbClr val="FCFCFC"/>
                </a:highlight>
              </a:rPr>
              <a:t> hướng dẫn nơi chương trình gặp sự cố hoặc vi phạm bảo mật bị bắt bởi trình khử trùng, ví dụ: dòng 12</a:t>
            </a:r>
            <a:endParaRPr>
              <a:solidFill>
                <a:srgbClr val="333333"/>
              </a:solidFill>
              <a:highlight>
                <a:srgbClr val="FCFCFC"/>
              </a:highlight>
            </a:endParaRPr>
          </a:p>
          <a:p>
            <a:pPr marL="0" lvl="0" indent="0" algn="l" rtl="0">
              <a:lnSpc>
                <a:spcPct val="100000"/>
              </a:lnSpc>
              <a:spcBef>
                <a:spcPts val="1200"/>
              </a:spcBef>
              <a:spcAft>
                <a:spcPts val="0"/>
              </a:spcAft>
              <a:buClr>
                <a:schemeClr val="dk1"/>
              </a:buClr>
              <a:buSzPts val="1100"/>
              <a:buFont typeface="Arial"/>
              <a:buNone/>
            </a:pPr>
            <a:r>
              <a:rPr lang="en-GB" sz="1200">
                <a:solidFill>
                  <a:srgbClr val="333333"/>
                </a:solidFill>
                <a:highlight>
                  <a:srgbClr val="FCFCFC"/>
                </a:highlight>
              </a:rPr>
              <a:t>Vulnerability point (</a:t>
            </a:r>
            <a:r>
              <a:rPr lang="en-GB" sz="1200" b="1">
                <a:solidFill>
                  <a:srgbClr val="333333"/>
                </a:solidFill>
                <a:highlight>
                  <a:srgbClr val="FCFCFC"/>
                </a:highlight>
              </a:rPr>
              <a:t>Điểm dễ bị tổn thương)</a:t>
            </a:r>
            <a:r>
              <a:rPr lang="en-GB" b="1">
                <a:solidFill>
                  <a:srgbClr val="333333"/>
                </a:solidFill>
                <a:highlight>
                  <a:srgbClr val="FCFCFC"/>
                </a:highlight>
              </a:rPr>
              <a:t>:</a:t>
            </a:r>
            <a:r>
              <a:rPr lang="en-GB">
                <a:solidFill>
                  <a:srgbClr val="333333"/>
                </a:solidFill>
                <a:highlight>
                  <a:srgbClr val="FCFCFC"/>
                </a:highlight>
              </a:rPr>
              <a:t> hướng dẫn nơi xảy ra lỗ hổng (nghĩa là vi phạm bảo mật), ví dụ: dòng 10 trong ví dụ. Đường dẫn sự cố có thể có nhiều lỗi vi phạm bảo mật. Điểm vi phạm đầu tiên được ký hiệu là điểm dễ bị tổn thương.</a:t>
            </a:r>
            <a:endParaRPr>
              <a:solidFill>
                <a:srgbClr val="333333"/>
              </a:solidFill>
              <a:highlight>
                <a:srgbClr val="FCFCFC"/>
              </a:highlight>
            </a:endParaRPr>
          </a:p>
          <a:p>
            <a:pPr marL="0" lvl="0" indent="0" algn="l" rtl="0">
              <a:lnSpc>
                <a:spcPct val="100000"/>
              </a:lnSpc>
              <a:spcBef>
                <a:spcPts val="1200"/>
              </a:spcBef>
              <a:spcAft>
                <a:spcPts val="0"/>
              </a:spcAft>
              <a:buClr>
                <a:schemeClr val="dk1"/>
              </a:buClr>
              <a:buSzPts val="1100"/>
              <a:buFont typeface="Arial"/>
              <a:buNone/>
            </a:pPr>
            <a:r>
              <a:rPr lang="en-GB" sz="1200">
                <a:solidFill>
                  <a:srgbClr val="333333"/>
                </a:solidFill>
                <a:highlight>
                  <a:srgbClr val="FCFCFC"/>
                </a:highlight>
              </a:rPr>
              <a:t>Exploitable point (</a:t>
            </a:r>
            <a:r>
              <a:rPr lang="en-GB" sz="1200" b="1">
                <a:solidFill>
                  <a:srgbClr val="333333"/>
                </a:solidFill>
                <a:highlight>
                  <a:srgbClr val="FCFCFC"/>
                </a:highlight>
              </a:rPr>
              <a:t>Điểm có thể khai thác):</a:t>
            </a:r>
            <a:r>
              <a:rPr lang="en-GB">
                <a:solidFill>
                  <a:srgbClr val="333333"/>
                </a:solidFill>
                <a:highlight>
                  <a:srgbClr val="FCFCFC"/>
                </a:highlight>
              </a:rPr>
              <a:t> hướng dẫn có thể dẫn đến khai thác thành công, ví dụ: dòng 14 trong ví dụ. Điểm có thể khai thác dẫn đến trạng thái có thể khai thác khi cỗ </a:t>
            </a:r>
            <a:r>
              <a:rPr lang="en-GB" i="1">
                <a:solidFill>
                  <a:srgbClr val="333333"/>
                </a:solidFill>
                <a:highlight>
                  <a:srgbClr val="FCFCFC"/>
                </a:highlight>
              </a:rPr>
              <a:t>máy kỳ lạ</a:t>
            </a:r>
            <a:r>
              <a:rPr lang="en-GB">
                <a:solidFill>
                  <a:srgbClr val="333333"/>
                </a:solidFill>
                <a:highlight>
                  <a:srgbClr val="FCFCFC"/>
                </a:highlight>
              </a:rPr>
              <a:t> có thể hoạt động bình thường. Trong thực tế, các hướng dẫn đọc/ghi/thực thi địa chỉ tùy ý (AAR/AAW/AAX) là những điểm có thể khai thác cổ điển.</a:t>
            </a:r>
            <a:endParaRPr>
              <a:solidFill>
                <a:srgbClr val="333333"/>
              </a:solidFill>
              <a:highlight>
                <a:srgbClr val="FCFCFC"/>
              </a:highlight>
            </a:endParaRPr>
          </a:p>
          <a:p>
            <a:pPr marL="0" lvl="0" indent="0" algn="l" rtl="0">
              <a:lnSpc>
                <a:spcPct val="100000"/>
              </a:lnSpc>
              <a:spcBef>
                <a:spcPts val="1200"/>
              </a:spcBef>
              <a:spcAft>
                <a:spcPts val="0"/>
              </a:spcAft>
              <a:buClr>
                <a:schemeClr val="dk1"/>
              </a:buClr>
              <a:buSzPts val="1100"/>
              <a:buFont typeface="Arial"/>
              <a:buNone/>
            </a:pPr>
            <a:r>
              <a:rPr lang="en-GB" sz="1200">
                <a:solidFill>
                  <a:srgbClr val="333333"/>
                </a:solidFill>
                <a:highlight>
                  <a:srgbClr val="FCFCFC"/>
                </a:highlight>
              </a:rPr>
              <a:t>Diverging  path (</a:t>
            </a:r>
            <a:r>
              <a:rPr lang="en-GB" sz="1200" b="1">
                <a:solidFill>
                  <a:srgbClr val="333333"/>
                </a:solidFill>
                <a:highlight>
                  <a:srgbClr val="FCFCFC"/>
                </a:highlight>
              </a:rPr>
              <a:t>Đường dẫn phân kỳ):</a:t>
            </a:r>
            <a:r>
              <a:rPr lang="en-GB">
                <a:solidFill>
                  <a:srgbClr val="333333"/>
                </a:solidFill>
                <a:highlight>
                  <a:srgbClr val="FCFCFC"/>
                </a:highlight>
              </a:rPr>
              <a:t> đường dẫn có thể tìm thấy các trạng thái có thể khai thác, ví dụ: 9-&gt;11-&gt;13-&gt;14 trong ví </a:t>
            </a:r>
            <a:r>
              <a:rPr lang="en-GB">
                <a:solidFill>
                  <a:srgbClr val="333333"/>
                </a:solidFill>
              </a:rPr>
              <a:t>dụ.</a:t>
            </a:r>
            <a:endParaRPr>
              <a:solidFill>
                <a:srgbClr val="333333"/>
              </a:solidFill>
            </a:endParaRPr>
          </a:p>
          <a:p>
            <a:pPr marL="0" lvl="0" indent="0" algn="l" rtl="0">
              <a:lnSpc>
                <a:spcPct val="100000"/>
              </a:lnSpc>
              <a:spcBef>
                <a:spcPts val="1200"/>
              </a:spcBef>
              <a:spcAft>
                <a:spcPts val="0"/>
              </a:spcAft>
              <a:buClr>
                <a:schemeClr val="dk1"/>
              </a:buClr>
              <a:buSzPts val="1100"/>
              <a:buFont typeface="Arial"/>
              <a:buNone/>
            </a:pPr>
            <a:r>
              <a:rPr lang="en-GB" sz="1200">
                <a:solidFill>
                  <a:srgbClr val="333333"/>
                </a:solidFill>
                <a:highlight>
                  <a:srgbClr val="FCFCFC"/>
                </a:highlight>
              </a:rPr>
              <a:t>Hijacking point (</a:t>
            </a:r>
            <a:r>
              <a:rPr lang="en-GB" sz="1200" b="1">
                <a:solidFill>
                  <a:srgbClr val="333333"/>
                </a:solidFill>
                <a:highlight>
                  <a:srgbClr val="FCFCFC"/>
                </a:highlight>
              </a:rPr>
              <a:t>Điểm chiếm quyền điều khiển):</a:t>
            </a:r>
            <a:r>
              <a:rPr lang="en-GB">
                <a:solidFill>
                  <a:srgbClr val="333333"/>
                </a:solidFill>
                <a:highlight>
                  <a:srgbClr val="FCFCFC"/>
                </a:highlight>
              </a:rPr>
              <a:t> lệnh mà luồng điều khiển có thể bị tấn công, ví dụ: dòng 15 trong ví dụ. Chúng là những điểm có thể khai thác đặc biệt. Trong ví dụ đang chạy, nó là điểm có thể khai thác bậc hai, gây ra bởi điểm có thể khai thác đầu tiên trong dòng 14.</a:t>
            </a:r>
            <a:endParaRPr>
              <a:solidFill>
                <a:srgbClr val="333333"/>
              </a:solidFill>
              <a:highlight>
                <a:srgbClr val="FCFCFC"/>
              </a:highlight>
            </a:endParaRPr>
          </a:p>
          <a:p>
            <a:pPr marL="0" lvl="0" indent="0" algn="l" rtl="0">
              <a:lnSpc>
                <a:spcPct val="100000"/>
              </a:lnSpc>
              <a:spcBef>
                <a:spcPts val="1200"/>
              </a:spcBef>
              <a:spcAft>
                <a:spcPts val="0"/>
              </a:spcAft>
              <a:buClr>
                <a:schemeClr val="dk1"/>
              </a:buClr>
              <a:buSzPts val="1100"/>
              <a:buFont typeface="Arial"/>
              <a:buNone/>
            </a:pPr>
            <a:r>
              <a:rPr lang="en-GB" sz="1200">
                <a:solidFill>
                  <a:srgbClr val="333333"/>
                </a:solidFill>
                <a:highlight>
                  <a:srgbClr val="FCFCFC"/>
                </a:highlight>
              </a:rPr>
              <a:t>Exploitation path (</a:t>
            </a:r>
            <a:r>
              <a:rPr lang="en-GB" sz="1200" b="1">
                <a:solidFill>
                  <a:srgbClr val="333333"/>
                </a:solidFill>
                <a:highlight>
                  <a:srgbClr val="FCFCFC"/>
                </a:highlight>
              </a:rPr>
              <a:t>Đường dẫn khai thác):</a:t>
            </a:r>
            <a:r>
              <a:rPr lang="en-GB">
                <a:solidFill>
                  <a:srgbClr val="333333"/>
                </a:solidFill>
                <a:highlight>
                  <a:srgbClr val="FCFCFC"/>
                </a:highlight>
              </a:rPr>
              <a:t> đường dẫn được thực hiện bởi một lần khai thác thành công, ví dụ: 9-&gt;10-&gt;11-&gt;13-&gt;14-&gt;15 trong ví dụ.</a:t>
            </a:r>
            <a:endParaRPr>
              <a:solidFill>
                <a:srgbClr val="333333"/>
              </a:solidFill>
              <a:highlight>
                <a:srgbClr val="FCFCFC"/>
              </a:highlight>
            </a:endParaRPr>
          </a:p>
          <a:p>
            <a:pPr marL="0" lvl="0" indent="0" algn="l" rtl="0">
              <a:lnSpc>
                <a:spcPct val="100000"/>
              </a:lnSpc>
              <a:spcBef>
                <a:spcPts val="1200"/>
              </a:spcBef>
              <a:spcAft>
                <a:spcPts val="0"/>
              </a:spcAft>
              <a:buSzPts val="1100"/>
              <a:buNone/>
            </a:pPr>
            <a:r>
              <a:rPr lang="en-GB" sz="1200">
                <a:solidFill>
                  <a:srgbClr val="333333"/>
                </a:solidFill>
                <a:highlight>
                  <a:srgbClr val="FCFCFC"/>
                </a:highlight>
              </a:rPr>
              <a:t>Stitching points (</a:t>
            </a:r>
            <a:r>
              <a:rPr lang="en-GB" sz="1200" b="1">
                <a:solidFill>
                  <a:srgbClr val="333333"/>
                </a:solidFill>
                <a:highlight>
                  <a:srgbClr val="FCFCFC"/>
                </a:highlight>
              </a:rPr>
              <a:t>Khâu các điểm):</a:t>
            </a:r>
            <a:r>
              <a:rPr lang="en-GB">
                <a:solidFill>
                  <a:srgbClr val="333333"/>
                </a:solidFill>
                <a:highlight>
                  <a:srgbClr val="FCFCFC"/>
                </a:highlight>
              </a:rPr>
              <a:t> các hướng dẫn đặc biệt trong đường dẫn phân kỳ và đường dẫn sự cố, có thể được ghép lại với nhau để tạo ra đường dẫn khai thác, ví dụ: dòng 11 và dòng 13 trong ví dụ. Trong thực tế, có thể có nhiều đường phụ giữa hai điểm nối để khám phá.</a:t>
            </a:r>
            <a:endParaRPr>
              <a:solidFill>
                <a:srgbClr val="333333"/>
              </a:solidFill>
              <a:highlight>
                <a:srgbClr val="FCFCFC"/>
              </a:highlight>
            </a:endParaRPr>
          </a:p>
          <a:p>
            <a:pPr marL="0" lvl="0" indent="0" algn="l" rtl="0">
              <a:lnSpc>
                <a:spcPct val="100000"/>
              </a:lnSpc>
              <a:spcBef>
                <a:spcPts val="1200"/>
              </a:spcBef>
              <a:spcAft>
                <a:spcPts val="0"/>
              </a:spcAft>
              <a:buClr>
                <a:schemeClr val="dk1"/>
              </a:buClr>
              <a:buSzPts val="1100"/>
              <a:buFont typeface="Arial"/>
              <a:buNone/>
            </a:pPr>
            <a:endParaRPr>
              <a:solidFill>
                <a:srgbClr val="333333"/>
              </a:solidFill>
              <a:highlight>
                <a:srgbClr val="FCFCFC"/>
              </a:highlight>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bed4a4be9f_5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bed4a4be9f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Phân tích lỗ hổng:</a:t>
            </a:r>
            <a:r>
              <a:rPr lang="en-GB">
                <a:solidFill>
                  <a:srgbClr val="333333"/>
                </a:solidFill>
                <a:highlight>
                  <a:srgbClr val="FCFCFC"/>
                </a:highlight>
              </a:rPr>
              <a:t> </a:t>
            </a:r>
            <a:r>
              <a:rPr lang="en-GB" b="1">
                <a:solidFill>
                  <a:srgbClr val="333333"/>
                </a:solidFill>
                <a:highlight>
                  <a:srgbClr val="FCFCFC"/>
                </a:highlight>
              </a:rPr>
              <a:t>Revery</a:t>
            </a:r>
            <a:r>
              <a:rPr lang="en-GB">
                <a:solidFill>
                  <a:srgbClr val="333333"/>
                </a:solidFill>
                <a:highlight>
                  <a:srgbClr val="FCFCFC"/>
                </a:highlight>
              </a:rPr>
              <a:t> phân tích lỗ hổng một cách chi tiết, tương tự như các giải pháp AEG hiện có. Nó sử dụng phân tích động để kiểm tra ứng dụng mục tiêu với đầu vào PoC được cung cấp. Cụ thể hơn, nó theo dõi trạng thái của từng con trỏ và đối tượng bộ nhớ, đồng thời phát hiện các vi phạm bảo mật dọc theo đường dẫn sự cố. Do đó, nó có thể xác định điểm dễ bị tổn thương, ví dụ: dòng 10 trong Hình .</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rPr>
              <a:t>Quan trọng hơn, nó xác định </a:t>
            </a:r>
            <a:r>
              <a:rPr lang="en-GB" i="1">
                <a:solidFill>
                  <a:srgbClr val="333333"/>
                </a:solidFill>
              </a:rPr>
              <a:t>các đối tượng đặc biệt</a:t>
            </a:r>
            <a:r>
              <a:rPr lang="en-GB">
                <a:solidFill>
                  <a:srgbClr val="333333"/>
                </a:solidFill>
              </a:rPr>
              <a:t> bị lỗ hổng làm hỏng, ví dụ: </a:t>
            </a:r>
            <a:r>
              <a:rPr lang="en-GB" b="1">
                <a:solidFill>
                  <a:srgbClr val="333333"/>
                </a:solidFill>
              </a:rPr>
              <a:t>obj2 </a:t>
            </a:r>
            <a:r>
              <a:rPr lang="en-GB">
                <a:solidFill>
                  <a:srgbClr val="333333"/>
                </a:solidFill>
              </a:rPr>
              <a:t>trong ví dụ. </a:t>
            </a:r>
            <a:r>
              <a:rPr lang="en-GB" b="1">
                <a:solidFill>
                  <a:srgbClr val="333333"/>
                </a:solidFill>
              </a:rPr>
              <a:t>Revery</a:t>
            </a:r>
            <a:r>
              <a:rPr lang="en-GB">
                <a:solidFill>
                  <a:srgbClr val="333333"/>
                </a:solidFill>
              </a:rPr>
              <a:t> cũng xác định các đối tượng lập chỉ mục của đối tượng đặc biệt, có thể được sử dụng để định vị đối tượng đặc biệt, ví dụ: biến toàn cục </a:t>
            </a:r>
            <a:r>
              <a:rPr lang="en-GB" b="1">
                <a:solidFill>
                  <a:srgbClr val="333333"/>
                </a:solidFill>
              </a:rPr>
              <a:t>gvar</a:t>
            </a:r>
            <a:r>
              <a:rPr lang="en-GB">
                <a:solidFill>
                  <a:srgbClr val="333333"/>
                </a:solidFill>
              </a:rPr>
              <a:t> trong ví dụ. Ngoài ra, nó truy xuất các hướng dẫn </a:t>
            </a:r>
            <a:r>
              <a:rPr lang="en-GB" i="1">
                <a:solidFill>
                  <a:srgbClr val="333333"/>
                </a:solidFill>
              </a:rPr>
              <a:t>của </a:t>
            </a:r>
            <a:r>
              <a:rPr lang="en-GB" b="1" i="1">
                <a:solidFill>
                  <a:srgbClr val="333333"/>
                </a:solidFill>
              </a:rPr>
              <a:t>trình đóng góp bố cục </a:t>
            </a:r>
            <a:r>
              <a:rPr lang="en-GB">
                <a:solidFill>
                  <a:srgbClr val="333333"/>
                </a:solidFill>
              </a:rPr>
              <a:t>(layout-contributor) từ dấu vết thực thi, tạo ra các đối tượng đặc biệt và lập chỉ mục đối tượng, cùng thiết lập các mối quan hệ điểm - tới của chúng, ví dụ: dòng 7 trong ví dụ. Các đối tượng này và hướng dẫn của người đóng góp được sử dụng để xây dựng sơ đồ bố cục-người đóng góp (layout-contributor digraph)</a:t>
            </a:r>
            <a:endParaRPr>
              <a:solidFill>
                <a:srgbClr val="333333"/>
              </a:solidFill>
            </a:endParaRPr>
          </a:p>
          <a:p>
            <a:pPr marL="0" lvl="0" indent="0" algn="l" rtl="0">
              <a:lnSpc>
                <a:spcPct val="115000"/>
              </a:lnSpc>
              <a:spcBef>
                <a:spcPts val="1200"/>
              </a:spcBef>
              <a:spcAft>
                <a:spcPts val="0"/>
              </a:spcAft>
              <a:buNone/>
            </a:pPr>
            <a:r>
              <a:rPr lang="en-GB">
                <a:solidFill>
                  <a:srgbClr val="333333"/>
                </a:solidFill>
              </a:rPr>
              <a:t>(a) Sample execution</a:t>
            </a:r>
            <a:endParaRPr>
              <a:solidFill>
                <a:srgbClr val="333333"/>
              </a:solidFill>
            </a:endParaRPr>
          </a:p>
          <a:p>
            <a:pPr marL="0" lvl="0" indent="0" algn="l" rtl="0">
              <a:lnSpc>
                <a:spcPct val="115000"/>
              </a:lnSpc>
              <a:spcBef>
                <a:spcPts val="1200"/>
              </a:spcBef>
              <a:spcAft>
                <a:spcPts val="0"/>
              </a:spcAft>
              <a:buNone/>
            </a:pPr>
            <a:r>
              <a:rPr lang="en-GB">
                <a:solidFill>
                  <a:srgbClr val="333333"/>
                </a:solidFill>
              </a:rPr>
              <a:t>(b) Layout digraph</a:t>
            </a:r>
            <a:endParaRPr>
              <a:solidFill>
                <a:srgbClr val="333333"/>
              </a:solidFill>
            </a:endParaRPr>
          </a:p>
          <a:p>
            <a:pPr marL="0" lvl="0" indent="0" algn="l" rtl="0">
              <a:lnSpc>
                <a:spcPct val="115000"/>
              </a:lnSpc>
              <a:spcBef>
                <a:spcPts val="1200"/>
              </a:spcBef>
              <a:spcAft>
                <a:spcPts val="0"/>
              </a:spcAft>
              <a:buNone/>
            </a:pPr>
            <a:r>
              <a:rPr lang="en-GB">
                <a:solidFill>
                  <a:srgbClr val="333333"/>
                </a:solidFill>
              </a:rPr>
              <a:t>(c) Layout-contributor</a:t>
            </a:r>
            <a:endParaRPr>
              <a:solidFill>
                <a:srgbClr val="333333"/>
              </a:solidFill>
            </a:endParaRPr>
          </a:p>
          <a:p>
            <a:pPr marL="0" lvl="0" indent="0" algn="l" rtl="0">
              <a:lnSpc>
                <a:spcPct val="115000"/>
              </a:lnSpc>
              <a:spcBef>
                <a:spcPts val="1200"/>
              </a:spcBef>
              <a:spcAft>
                <a:spcPts val="0"/>
              </a:spcAft>
              <a:buNone/>
            </a:pPr>
            <a:r>
              <a:rPr lang="en-GB" b="1">
                <a:solidFill>
                  <a:srgbClr val="222222"/>
                </a:solidFill>
                <a:highlight>
                  <a:srgbClr val="FCFCFC"/>
                </a:highlight>
              </a:rPr>
              <a:t>Bố cục đối tượng liên quan đến lỗ hổng (Vulnerability-related Object Layout)</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Mỗi lỗ hổng dựa trên heap (bao gồm tràn heap và UAF) có liên quan đến một </a:t>
            </a:r>
            <a:r>
              <a:rPr lang="en-GB" i="1">
                <a:solidFill>
                  <a:srgbClr val="333333"/>
                </a:solidFill>
                <a:highlight>
                  <a:srgbClr val="FCFCFC"/>
                </a:highlight>
              </a:rPr>
              <a:t>đối tượng ngoại lệ</a:t>
            </a:r>
            <a:r>
              <a:rPr lang="en-GB">
                <a:solidFill>
                  <a:srgbClr val="333333"/>
                </a:solidFill>
                <a:highlight>
                  <a:srgbClr val="FCFCFC"/>
                </a:highlight>
              </a:rPr>
              <a:t> có nội dung bị (hoặc sẽ) bị lỗ hổng làm hỏng. Các hoạt động tiếp theo trên các đối tượng này có thể dẫn cỗ </a:t>
            </a:r>
            <a:r>
              <a:rPr lang="en-GB" i="1">
                <a:solidFill>
                  <a:srgbClr val="333333"/>
                </a:solidFill>
                <a:highlight>
                  <a:srgbClr val="FCFCFC"/>
                </a:highlight>
              </a:rPr>
              <a:t>máy kỳ lạ (weird machine)</a:t>
            </a:r>
            <a:r>
              <a:rPr lang="en-GB">
                <a:solidFill>
                  <a:srgbClr val="333333"/>
                </a:solidFill>
                <a:highlight>
                  <a:srgbClr val="FCFCFC"/>
                </a:highlight>
              </a:rPr>
              <a:t> đến trạng thái có thể khai thác được.</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Giả sử điểm dễ bị tổn thương sử dụng con trỏ có thẻ tag_ptr để truy cập đối tượng mục tiêu có thẻ tag_obj . Nếu đó là quyền truy cập ghi, đối tượng có thẻ tag_obj là đối tượng đặc biệt, sẽ bị hỏng bởi quyền truy cập ghi này. Nếu đó là quyền truy cập đọc và lỗ hổng này là UAF, thì đối tượng có thẻ tag_ptr là đối tượng đặc biệt, đối tượng này sẽ bị hỏng do phân bổ đối tượng mới chiếm cùng bộ nhớ. Revery hiện không hỗ trợ tốt các loại vi phạm quyền truy cập đọc khác.</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Hơn nữa, Revery cũng theo dõi tất cả các đối tượng lập chỉ mục có thể được sử dụng để định vị các đối tượng đặc biệt. Các đối tượng đặc biệt và các đối tượng lập chỉ mục này được kết nối với mối quan hệ điểm tới. Kết quả là Revery có thể nhận được một sơ đồ của các đối tượng, được ký hiệu là </a:t>
            </a:r>
            <a:r>
              <a:rPr lang="en-GB" i="1">
                <a:solidFill>
                  <a:srgbClr val="333333"/>
                </a:solidFill>
                <a:highlight>
                  <a:srgbClr val="FCFCFC"/>
                </a:highlight>
              </a:rPr>
              <a:t>sơ đồ bố cục</a:t>
            </a:r>
            <a:r>
              <a:rPr lang="en-GB">
                <a:solidFill>
                  <a:srgbClr val="333333"/>
                </a:solidFill>
                <a:highlight>
                  <a:srgbClr val="FCFCFC"/>
                </a:highlight>
              </a:rPr>
              <a:t> . Sơ đồ bố cục này mô tả trạng thái dễ bị tổn thương ở một mức độ nào đó. Hình  (b) cho thấy một sơ đồ bố cục ví dụ.</a:t>
            </a:r>
            <a:endParaRPr>
              <a:solidFill>
                <a:srgbClr val="333333"/>
              </a:solidFill>
              <a:highlight>
                <a:srgbClr val="FCFCFC"/>
              </a:highlight>
            </a:endParaRPr>
          </a:p>
          <a:p>
            <a:pPr marL="0" lvl="0" indent="0" algn="l" rtl="0">
              <a:lnSpc>
                <a:spcPct val="115000"/>
              </a:lnSpc>
              <a:spcBef>
                <a:spcPts val="1200"/>
              </a:spcBef>
              <a:spcAft>
                <a:spcPts val="0"/>
              </a:spcAft>
              <a:buNone/>
            </a:pPr>
            <a:r>
              <a:rPr lang="en-GB" b="1">
                <a:solidFill>
                  <a:srgbClr val="222222"/>
                </a:solidFill>
                <a:highlight>
                  <a:srgbClr val="FCFCFC"/>
                </a:highlight>
              </a:rPr>
              <a:t>Mã liên quan đến lỗ hổng(Vulnerability-related code)</a:t>
            </a:r>
            <a:endParaRPr b="1">
              <a:solidFill>
                <a:srgbClr val="222222"/>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Như đã nói ở trên, </a:t>
            </a:r>
            <a:r>
              <a:rPr lang="en-GB" i="1">
                <a:solidFill>
                  <a:srgbClr val="333333"/>
                </a:solidFill>
                <a:highlight>
                  <a:srgbClr val="FCFCFC"/>
                </a:highlight>
              </a:rPr>
              <a:t>cỗ máy kỳ lạ</a:t>
            </a:r>
            <a:r>
              <a:rPr lang="en-GB">
                <a:solidFill>
                  <a:srgbClr val="333333"/>
                </a:solidFill>
                <a:highlight>
                  <a:srgbClr val="FCFCFC"/>
                </a:highlight>
              </a:rPr>
              <a:t> phải vào các trạng thái ban đầu cụ thể, bao gồm cả trạng thái dễ bị tấn công. Vì vậy, cần phải chuẩn bị một bố cục đối tượng tương tự như của lỗ hổng, cả trong các đường phân kỳ và đường khai thác. Vì vậy, các hướng dẫn góp phần vào bố cục là rất quan trọng.</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Có thể thấy rằng, hai loại hoạt động sau đây có thể đóng góp vào bố cục đối tượng: (1) cấp phát bộ nhớ để tạo đối tượng mới và (2) lưu trữ các hoạt động gán trường của đối tượng với một con trỏ tới đối tượng khác. Do đó, Revery có thể truy xuất tất cả các hoạt động của trình đóng góp như vậy, thao tác này hoạt động trên các đối tượng trong sơ đồ bố cục và tạo một </a:t>
            </a:r>
            <a:r>
              <a:rPr lang="en-GB" i="1">
                <a:solidFill>
                  <a:srgbClr val="333333"/>
                </a:solidFill>
                <a:highlight>
                  <a:srgbClr val="FCFCFC"/>
                </a:highlight>
              </a:rPr>
              <a:t>sơ đồ kết hợp bố cục</a:t>
            </a:r>
            <a:r>
              <a:rPr lang="en-GB">
                <a:solidFill>
                  <a:srgbClr val="333333"/>
                </a:solidFill>
                <a:highlight>
                  <a:srgbClr val="FCFCFC"/>
                </a:highlight>
              </a:rPr>
              <a:t> (</a:t>
            </a:r>
            <a:r>
              <a:rPr lang="en-GB" b="1">
                <a:solidFill>
                  <a:srgbClr val="333333"/>
                </a:solidFill>
                <a:highlight>
                  <a:srgbClr val="FCFCFC"/>
                </a:highlight>
              </a:rPr>
              <a:t>layout-contributor digraph</a:t>
            </a:r>
            <a:r>
              <a:rPr lang="en-GB">
                <a:solidFill>
                  <a:srgbClr val="333333"/>
                </a:solidFill>
                <a:highlight>
                  <a:srgbClr val="FCFCFC"/>
                </a:highlight>
              </a:rPr>
              <a:t>).</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Cụ thể hơn, mỗi nút trong sơ đồ này là một đối tượng đặc biệt hoặc một đối tượng lập chỉ mục, với một thuộc tính của hướng dẫn tạo đối tượng và thẻ bộ nhớ. Mỗi cạnh trong sơ đồ mô tả mối quan hệ điểm tới giữa hai đối tượng, với một thuộc tính của lệnh gán con trỏ. Với một đối tượng mục tiêu đặc biệt, chúng ta có thể sử dụng kỹ thuật cắt lát ngược để xây dựng sơ đồ này. Hình (c) cho thấy một sơ đồ bố trí-người đóng góp ví dụ. Sơ đồ ghép này có dạng đơn giản hơn, được gọi là </a:t>
            </a:r>
            <a:r>
              <a:rPr lang="en-GB" i="1">
                <a:solidFill>
                  <a:srgbClr val="333333"/>
                </a:solidFill>
                <a:highlight>
                  <a:srgbClr val="FCFCFC"/>
                </a:highlight>
              </a:rPr>
              <a:t>lát cắt bố cục-người đóng góp</a:t>
            </a:r>
            <a:r>
              <a:rPr lang="en-GB">
                <a:solidFill>
                  <a:srgbClr val="333333"/>
                </a:solidFill>
                <a:highlight>
                  <a:srgbClr val="FCFCFC"/>
                </a:highlight>
              </a:rPr>
              <a:t> (</a:t>
            </a:r>
            <a:r>
              <a:rPr lang="en-GB" b="1">
                <a:solidFill>
                  <a:srgbClr val="333333"/>
                </a:solidFill>
                <a:highlight>
                  <a:srgbClr val="FCFCFC"/>
                </a:highlight>
              </a:rPr>
              <a:t>layout-contributor slice</a:t>
            </a:r>
            <a:r>
              <a:rPr lang="en-GB">
                <a:solidFill>
                  <a:srgbClr val="333333"/>
                </a:solidFill>
                <a:highlight>
                  <a:srgbClr val="FCFCFC"/>
                </a:highlight>
              </a:rPr>
              <a:t>), là một chuỗi các hướng dẫn của người đóng góp theo thứ tự thực hiện.</a:t>
            </a:r>
            <a:endParaRPr>
              <a:solidFill>
                <a:srgbClr val="333333"/>
              </a:solidFill>
              <a:highlight>
                <a:srgbClr val="FCFCFC"/>
              </a:highlight>
            </a:endParaRPr>
          </a:p>
          <a:p>
            <a:pPr marL="0" lvl="0" indent="0" algn="l" rtl="0">
              <a:lnSpc>
                <a:spcPct val="115000"/>
              </a:lnSpc>
              <a:spcBef>
                <a:spcPts val="1200"/>
              </a:spcBef>
              <a:spcAft>
                <a:spcPts val="0"/>
              </a:spcAft>
              <a:buNone/>
            </a:pP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endParaRPr>
              <a:solidFill>
                <a:srgbClr val="333333"/>
              </a:solidFill>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bed4a4be9f_5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bed4a4be9f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solidFill>
                  <a:srgbClr val="333333"/>
                </a:solidFill>
                <a:highlight>
                  <a:srgbClr val="FCFCFC"/>
                </a:highlight>
              </a:rPr>
              <a:t>Revery tìm kiếm các trạng thái có thể khai thác trong các đường dẫn khác nhau, để giải quyết vấn đề </a:t>
            </a:r>
            <a:r>
              <a:rPr lang="en-GB" i="1">
                <a:solidFill>
                  <a:srgbClr val="333333"/>
                </a:solidFill>
                <a:highlight>
                  <a:srgbClr val="FCFCFC"/>
                </a:highlight>
              </a:rPr>
              <a:t>về khả năng khai thác</a:t>
            </a:r>
            <a:r>
              <a:rPr lang="en-GB">
                <a:solidFill>
                  <a:srgbClr val="333333"/>
                </a:solidFill>
                <a:highlight>
                  <a:srgbClr val="FCFCFC"/>
                </a:highlight>
              </a:rPr>
              <a:t> . Thay vì sử dụng thực thi tượng trưng, nó sử dụng fuzzing.</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Đầu tiên, nó sử dụng một giải pháp </a:t>
            </a:r>
            <a:r>
              <a:rPr lang="en-GB" i="1">
                <a:solidFill>
                  <a:srgbClr val="333333"/>
                </a:solidFill>
                <a:highlight>
                  <a:srgbClr val="FCFCFC"/>
                </a:highlight>
              </a:rPr>
              <a:t>làm mờ định hướng bố cục </a:t>
            </a:r>
            <a:r>
              <a:rPr lang="en-GB">
                <a:solidFill>
                  <a:srgbClr val="333333"/>
                </a:solidFill>
                <a:highlight>
                  <a:srgbClr val="FCFCFC"/>
                </a:highlight>
              </a:rPr>
              <a:t>(</a:t>
            </a:r>
            <a:r>
              <a:rPr lang="en-GB" b="1">
                <a:solidFill>
                  <a:srgbClr val="333333"/>
                </a:solidFill>
                <a:highlight>
                  <a:srgbClr val="FCFCFC"/>
                </a:highlight>
              </a:rPr>
              <a:t>layout-oriented fuzzing</a:t>
            </a:r>
            <a:r>
              <a:rPr lang="en-GB">
                <a:solidFill>
                  <a:srgbClr val="333333"/>
                </a:solidFill>
                <a:highlight>
                  <a:srgbClr val="FCFCFC"/>
                </a:highlight>
              </a:rPr>
              <a:t>) mới để khám phá các đường phân kỳ. Để tạo điều kiện thuận lợi cho việc tạo khai thác, chỉ các đường dẫn phân kỳ có bố cục bộ nhớ tương tự như đầu vào PoC mới được khám phá. Vì vậy, nó điều khiển một bộ làm mờ để khám phá các đường dẫn gần với đường dẫn sự cố, theo cách tương tự như các giải pháp làm mờ có hướng. Nhưng thay vì sử dụng toàn bộ đường dẫn sự cố, nó sử dụng các hướng dẫn </a:t>
            </a:r>
            <a:r>
              <a:rPr lang="en-GB" i="1">
                <a:solidFill>
                  <a:srgbClr val="333333"/>
                </a:solidFill>
                <a:highlight>
                  <a:srgbClr val="FCFCFC"/>
                </a:highlight>
              </a:rPr>
              <a:t>của trình đóng góp bố</a:t>
            </a:r>
            <a:r>
              <a:rPr lang="en-GB">
                <a:solidFill>
                  <a:srgbClr val="333333"/>
                </a:solidFill>
                <a:highlight>
                  <a:srgbClr val="FCFCFC"/>
                </a:highlight>
              </a:rPr>
              <a:t> cục (layout-contributor) đã nói ở trên làm hướng dẫn của bộ làm mờ. Do đó, bộ làm mờ có thể tạo ra các đầu vào phân kỳ để thực hiện các đường dẫn phân kỳ (ví dụ: 9-&gt;11-&gt;13-&gt;14 trong hình) với cách bố trí bộ nhớ phù hợp.</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Sau đó, Revery tìm kiếm các trạng thái có thể khai thác trong các đường dẫn phân kỳ. Một số Heuristic được sử dụng để xác định các trạng thái có thể khai thác. Ví dụ: nếu đích của hoạt động lưu trữ bộ nhớ được kiểm soát bởi đối tượng bị hỏng, ví dụ: dòng 14, thì đó là trạng thái có thể khai thác.</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Hơn nữa, Revery cũng tìm kiếm các điểm chiếm quyền điều khiển trong các đường dẫn phân kỳ này. Hijacking point đôi khi không rõ ràng. Vì vậy , Revery sử dụng một số kinh nghiệm để suy ra các điểm chiếm quyền điều khiển. Ví dụ: dòng 15 trong hình là điểm chiếm quyền điều khiển cấp hai, điểm này có thể được kích hoạt nếu dòng 14 ghi đè lên con trỏ trong hàm toàn cục.</a:t>
            </a:r>
            <a:endParaRPr>
              <a:solidFill>
                <a:srgbClr val="333333"/>
              </a:solidFill>
              <a:highlight>
                <a:srgbClr val="FCFCFC"/>
              </a:highlight>
            </a:endParaRPr>
          </a:p>
          <a:p>
            <a:pPr marL="0" lvl="0" indent="0" algn="l" rtl="0">
              <a:lnSpc>
                <a:spcPct val="115000"/>
              </a:lnSpc>
              <a:spcBef>
                <a:spcPts val="1200"/>
              </a:spcBef>
              <a:spcAft>
                <a:spcPts val="1200"/>
              </a:spcAft>
              <a:buClr>
                <a:schemeClr val="dk1"/>
              </a:buClr>
              <a:buSzPts val="1100"/>
              <a:buFont typeface="Arial"/>
              <a:buNone/>
            </a:pPr>
            <a:endParaRPr sz="1800">
              <a:solidFill>
                <a:srgbClr val="333333"/>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bf52318a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bf52318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Revery chỉ sử dụng fuzzing để khám phá các đường dẫn khác nhau và tìm kiếm các trạng thái có thể khai thác. Như đã trình bày trong phần phát hiện lỗ hổng, làm mờ hiệu quả hơn so với thực thi tượng trưng trong việc khám phá các đường dẫn và trạng thái chương trình. Vì vậy, có khả năng fuzzing cũng có thể giúp tìm ra các đường dẫn khác nhau và các trạng thái có thể khai thác nhanh hơn.</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Revery sử dụng một giải pháp làm mờ định hướng bố cục mới được hướng dẫn bởi sơ đồ của người đóng góp bố cục, để khám phá các đường dẫn phân kỳ tạo ra các bố cục bộ nhớ tương tự như lỗ hổng bảo mật.</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b="1">
                <a:solidFill>
                  <a:srgbClr val="222222"/>
                </a:solidFill>
                <a:highlight>
                  <a:srgbClr val="FCFCFC"/>
                </a:highlight>
              </a:rPr>
              <a:t>Thiết kế</a:t>
            </a:r>
            <a:endParaRPr b="1">
              <a:solidFill>
                <a:srgbClr val="222222"/>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Revery mở rộng </a:t>
            </a:r>
            <a:r>
              <a:rPr lang="en-GB" b="1">
                <a:solidFill>
                  <a:srgbClr val="333333"/>
                </a:solidFill>
                <a:highlight>
                  <a:srgbClr val="FCFCFC"/>
                </a:highlight>
              </a:rPr>
              <a:t>AFL fuzzer</a:t>
            </a:r>
            <a:r>
              <a:rPr lang="en-GB">
                <a:solidFill>
                  <a:srgbClr val="333333"/>
                </a:solidFill>
                <a:highlight>
                  <a:srgbClr val="FCFCFC"/>
                </a:highlight>
              </a:rPr>
              <a:t> hướng dẫn vùng phủ sóng phổ biến để thực hiện fuzzing. Thay vì chỉ dựa vào phạm vi mã để hướng dẫn khám phá đường dẫn, Revery sử dụng sơ đồ đóng góp bố cục làm hướng dẫn để điều chỉnh hướng khám phá và đột biến.</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Tương tự như làm mờ theo hướng (directed fuzzing), Revery điều khiển bộ làm mờ để khám phá các đường dẫn gần với đường dẫn sự cố. Nó chỉ nhằm mục đích khớp các hướng dẫn trong phần trình đóng góp bố cục và bỏ qua các hướng dẫn khác trong đường dẫn sự cố. Các lựa chọn thiết kế được thực hiện từ ba trực giác sau đây.</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Để đơn giản, họ giới thiệu một số thuật ngữ. Đưa ra một đầu vào </a:t>
            </a:r>
            <a:r>
              <a:rPr lang="en-GB" i="1">
                <a:solidFill>
                  <a:srgbClr val="333333"/>
                </a:solidFill>
                <a:highlight>
                  <a:srgbClr val="FCFCFC"/>
                </a:highlight>
              </a:rPr>
              <a:t>I a</a:t>
            </a:r>
            <a:r>
              <a:rPr lang="en-GB">
                <a:solidFill>
                  <a:srgbClr val="333333"/>
                </a:solidFill>
                <a:highlight>
                  <a:srgbClr val="FCFCFC"/>
                </a:highlight>
              </a:rPr>
              <a:t> , nó có thể đạt được một số hướng dẫn của người đóng góp bố cục (có thể không theo thứ tự như phần hướng dẫn). Danh sách đầy đủ các hướng dẫn như vậy được ký hiệu là </a:t>
            </a:r>
            <a:r>
              <a:rPr lang="en-GB" i="1">
                <a:solidFill>
                  <a:srgbClr val="333333"/>
                </a:solidFill>
                <a:highlight>
                  <a:srgbClr val="FCFCFC"/>
                </a:highlight>
              </a:rPr>
              <a:t>L a</a:t>
            </a:r>
            <a:r>
              <a:rPr lang="en-GB">
                <a:solidFill>
                  <a:srgbClr val="333333"/>
                </a:solidFill>
                <a:highlight>
                  <a:srgbClr val="FCFCFC"/>
                </a:highlight>
              </a:rPr>
              <a:t> và dãy con chung dài nhất (LCS) của nó với lát hướng dẫn mục tiêu được ký hiệu là </a:t>
            </a:r>
            <a:r>
              <a:rPr lang="en-GB" i="1">
                <a:solidFill>
                  <a:srgbClr val="333333"/>
                </a:solidFill>
                <a:highlight>
                  <a:srgbClr val="FCFCFC"/>
                </a:highlight>
              </a:rPr>
              <a:t>P a</a:t>
            </a:r>
            <a:r>
              <a:rPr lang="en-GB">
                <a:solidFill>
                  <a:srgbClr val="333333"/>
                </a:solidFill>
                <a:highlight>
                  <a:srgbClr val="FCFCFC"/>
                </a:highlight>
              </a:rPr>
              <a:t> .</a:t>
            </a:r>
            <a:endParaRPr>
              <a:solidFill>
                <a:srgbClr val="333333"/>
              </a:solidFill>
              <a:highlight>
                <a:srgbClr val="FCFCFC"/>
              </a:highlight>
            </a:endParaRPr>
          </a:p>
          <a:p>
            <a:pPr marL="0" lvl="0" indent="0" algn="l" rtl="0">
              <a:lnSpc>
                <a:spcPct val="115000"/>
              </a:lnSpc>
              <a:spcBef>
                <a:spcPts val="1200"/>
              </a:spcBef>
              <a:spcAft>
                <a:spcPts val="0"/>
              </a:spcAft>
              <a:buNone/>
            </a:pPr>
            <a:r>
              <a:rPr lang="en-GB" b="1">
                <a:solidFill>
                  <a:srgbClr val="333333"/>
                </a:solidFill>
                <a:highlight>
                  <a:srgbClr val="FCFCFC"/>
                </a:highlight>
              </a:rPr>
              <a:t>Trực giác 1:</a:t>
            </a:r>
            <a:r>
              <a:rPr lang="en-GB">
                <a:solidFill>
                  <a:srgbClr val="333333"/>
                </a:solidFill>
                <a:highlight>
                  <a:srgbClr val="FCFCFC"/>
                </a:highlight>
              </a:rPr>
              <a:t> Một đầu vào chạm vào tất cả các hướng dẫn của trình đóng góp bố cục, theo cùng thứ tự với lát hướng dẫn, có thể tạo ra một bố cục bộ nhớ tương tự như lỗ hổng. Các hướng dẫn của người đóng góp bố cục chịu trách nhiệm tạo đối tượng đặc biệt của lỗ hổng bảo mật và các đối tượng lập chỉ mục của nó, cũng như thiết lập mối quan hệ điểm tới giữa chúng. Vì vậy, một đầu vào chạm vào toàn bộ lát trình đóng góp bố cục có thể có thể tạo ra các bố cục bộ nhớ tương tự.</a:t>
            </a:r>
            <a:endParaRPr>
              <a:solidFill>
                <a:srgbClr val="333333"/>
              </a:solidFill>
              <a:highlight>
                <a:srgbClr val="FCFCFC"/>
              </a:highlight>
            </a:endParaRPr>
          </a:p>
          <a:p>
            <a:pPr marL="0" lvl="0" indent="0" algn="l" rtl="0">
              <a:lnSpc>
                <a:spcPct val="115000"/>
              </a:lnSpc>
              <a:spcBef>
                <a:spcPts val="1200"/>
              </a:spcBef>
              <a:spcAft>
                <a:spcPts val="0"/>
              </a:spcAft>
              <a:buNone/>
            </a:pPr>
            <a:r>
              <a:rPr lang="en-GB" b="1">
                <a:solidFill>
                  <a:srgbClr val="333333"/>
                </a:solidFill>
                <a:highlight>
                  <a:srgbClr val="FCFCFC"/>
                </a:highlight>
              </a:rPr>
              <a:t>Trực giác 2:</a:t>
            </a:r>
            <a:r>
              <a:rPr lang="en-GB">
                <a:solidFill>
                  <a:srgbClr val="333333"/>
                </a:solidFill>
                <a:highlight>
                  <a:srgbClr val="FCFCFC"/>
                </a:highlight>
              </a:rPr>
              <a:t> Một đầu vào chạm vào chuỗi con dài hơn của phần hướng dẫn có nhiều khả năng dẫn đến các đầu vào chạm vào toàn bộ phần.</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Nói cách khác, nếu LCS </a:t>
            </a:r>
            <a:r>
              <a:rPr lang="en-GB" i="1">
                <a:solidFill>
                  <a:srgbClr val="333333"/>
                </a:solidFill>
                <a:highlight>
                  <a:srgbClr val="FCFCFC"/>
                </a:highlight>
              </a:rPr>
              <a:t>P a</a:t>
            </a:r>
            <a:r>
              <a:rPr lang="en-GB">
                <a:solidFill>
                  <a:srgbClr val="333333"/>
                </a:solidFill>
                <a:highlight>
                  <a:srgbClr val="FCFCFC"/>
                </a:highlight>
              </a:rPr>
              <a:t> của đầu vào </a:t>
            </a:r>
            <a:r>
              <a:rPr lang="en-GB" i="1">
                <a:solidFill>
                  <a:srgbClr val="333333"/>
                </a:solidFill>
                <a:highlight>
                  <a:srgbClr val="FCFCFC"/>
                </a:highlight>
              </a:rPr>
              <a:t>I a</a:t>
            </a:r>
            <a:r>
              <a:rPr lang="en-GB">
                <a:solidFill>
                  <a:srgbClr val="333333"/>
                </a:solidFill>
                <a:highlight>
                  <a:srgbClr val="FCFCFC"/>
                </a:highlight>
              </a:rPr>
              <a:t> dài hơn LCS </a:t>
            </a:r>
            <a:r>
              <a:rPr lang="en-GB" i="1">
                <a:solidFill>
                  <a:srgbClr val="333333"/>
                </a:solidFill>
                <a:highlight>
                  <a:srgbClr val="FCFCFC"/>
                </a:highlight>
              </a:rPr>
              <a:t>P b của I b</a:t>
            </a:r>
            <a:r>
              <a:rPr lang="en-GB">
                <a:solidFill>
                  <a:srgbClr val="333333"/>
                </a:solidFill>
                <a:highlight>
                  <a:srgbClr val="FCFCFC"/>
                </a:highlight>
              </a:rPr>
              <a:t> thì đầu vào </a:t>
            </a:r>
            <a:r>
              <a:rPr lang="en-GB" i="1">
                <a:solidFill>
                  <a:srgbClr val="333333"/>
                </a:solidFill>
                <a:highlight>
                  <a:srgbClr val="FCFCFC"/>
                </a:highlight>
              </a:rPr>
              <a:t>I a</a:t>
            </a:r>
            <a:r>
              <a:rPr lang="en-GB">
                <a:solidFill>
                  <a:srgbClr val="333333"/>
                </a:solidFill>
                <a:highlight>
                  <a:srgbClr val="FCFCFC"/>
                </a:highlight>
              </a:rPr>
              <a:t> tốt hơn </a:t>
            </a:r>
            <a:r>
              <a:rPr lang="en-GB" i="1">
                <a:solidFill>
                  <a:srgbClr val="333333"/>
                </a:solidFill>
                <a:highlight>
                  <a:srgbClr val="FCFCFC"/>
                </a:highlight>
              </a:rPr>
              <a:t>I b</a:t>
            </a:r>
            <a:r>
              <a:rPr lang="en-GB">
                <a:solidFill>
                  <a:srgbClr val="333333"/>
                </a:solidFill>
                <a:highlight>
                  <a:srgbClr val="FCFCFC"/>
                </a:highlight>
              </a:rPr>
              <a:t> . Như được hiển thị trong Hình  </a:t>
            </a:r>
            <a:r>
              <a:rPr lang="en-GB" u="sng">
                <a:solidFill>
                  <a:srgbClr val="004B83"/>
                </a:solidFill>
                <a:highlight>
                  <a:srgbClr val="FCFCFC"/>
                </a:highlight>
              </a:rPr>
              <a:t>5</a:t>
            </a:r>
            <a:r>
              <a:rPr lang="en-GB">
                <a:solidFill>
                  <a:srgbClr val="333333"/>
                </a:solidFill>
                <a:highlight>
                  <a:srgbClr val="FCFCFC"/>
                </a:highlight>
              </a:rPr>
              <a:t> , giả sử lát cắt mục tiêu nằm trong đường dẫn a=&gt;c=&gt;e=&gt;f, thì một đầu vào thực hiện đường dẫn a=&gt;c=&gt;d tốt hơn các đầu vào khác thực hiện a=&gt;b. Các đột biến tiếp theo trên đầu vào này có thể dẫn đến các đầu vào chạm vào lát hướng dẫn đầy đủ nhanh hơn.</a:t>
            </a:r>
            <a:endParaRPr>
              <a:solidFill>
                <a:srgbClr val="333333"/>
              </a:solidFill>
              <a:highlight>
                <a:srgbClr val="FCFCFC"/>
              </a:highlight>
            </a:endParaRPr>
          </a:p>
          <a:p>
            <a:pPr marL="0" lvl="0" indent="0" algn="l" rtl="0">
              <a:lnSpc>
                <a:spcPct val="115000"/>
              </a:lnSpc>
              <a:spcBef>
                <a:spcPts val="1200"/>
              </a:spcBef>
              <a:spcAft>
                <a:spcPts val="0"/>
              </a:spcAft>
              <a:buNone/>
            </a:pPr>
            <a:r>
              <a:rPr lang="en-GB" b="1">
                <a:solidFill>
                  <a:srgbClr val="333333"/>
                </a:solidFill>
                <a:highlight>
                  <a:srgbClr val="FCFCFC"/>
                </a:highlight>
              </a:rPr>
              <a:t>Trực giác 3:</a:t>
            </a:r>
            <a:r>
              <a:rPr lang="en-GB">
                <a:solidFill>
                  <a:srgbClr val="333333"/>
                </a:solidFill>
                <a:highlight>
                  <a:srgbClr val="FCFCFC"/>
                </a:highlight>
              </a:rPr>
              <a:t> Các đầu vào chạm vào ít hướng dẫn trình đóng góp bố cục hơn có nhiều khả năng gây ra ít rắc rối hơn cho việc tạo khai thác tiếp theo.</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Nói cách khác, đối với hai đầu vào </a:t>
            </a:r>
            <a:r>
              <a:rPr lang="en-GB" i="1">
                <a:solidFill>
                  <a:srgbClr val="333333"/>
                </a:solidFill>
                <a:highlight>
                  <a:srgbClr val="FCFCFC"/>
                </a:highlight>
              </a:rPr>
              <a:t>I a</a:t>
            </a:r>
            <a:r>
              <a:rPr lang="en-GB">
                <a:solidFill>
                  <a:srgbClr val="333333"/>
                </a:solidFill>
                <a:highlight>
                  <a:srgbClr val="FCFCFC"/>
                </a:highlight>
              </a:rPr>
              <a:t> và </a:t>
            </a:r>
            <a:r>
              <a:rPr lang="en-GB" i="1">
                <a:solidFill>
                  <a:srgbClr val="333333"/>
                </a:solidFill>
                <a:highlight>
                  <a:srgbClr val="FCFCFC"/>
                </a:highlight>
              </a:rPr>
              <a:t>I b</a:t>
            </a:r>
            <a:r>
              <a:rPr lang="en-GB">
                <a:solidFill>
                  <a:srgbClr val="333333"/>
                </a:solidFill>
                <a:highlight>
                  <a:srgbClr val="FCFCFC"/>
                </a:highlight>
              </a:rPr>
              <a:t> , nếu LCS </a:t>
            </a:r>
            <a:r>
              <a:rPr lang="en-GB" i="1">
                <a:solidFill>
                  <a:srgbClr val="333333"/>
                </a:solidFill>
                <a:highlight>
                  <a:srgbClr val="FCFCFC"/>
                </a:highlight>
              </a:rPr>
              <a:t>P a</a:t>
            </a:r>
            <a:r>
              <a:rPr lang="en-GB">
                <a:solidFill>
                  <a:srgbClr val="333333"/>
                </a:solidFill>
                <a:highlight>
                  <a:srgbClr val="FCFCFC"/>
                </a:highlight>
              </a:rPr>
              <a:t> và </a:t>
            </a:r>
            <a:r>
              <a:rPr lang="en-GB" i="1">
                <a:solidFill>
                  <a:srgbClr val="333333"/>
                </a:solidFill>
                <a:highlight>
                  <a:srgbClr val="FCFCFC"/>
                </a:highlight>
              </a:rPr>
              <a:t>P b</a:t>
            </a:r>
            <a:r>
              <a:rPr lang="en-GB">
                <a:solidFill>
                  <a:srgbClr val="333333"/>
                </a:solidFill>
                <a:highlight>
                  <a:srgbClr val="FCFCFC"/>
                </a:highlight>
              </a:rPr>
              <a:t> của chúng có cùng độ dài, nhưng danh sách lệnh của bộ đóng góp bố cục </a:t>
            </a:r>
            <a:r>
              <a:rPr lang="en-GB" i="1">
                <a:solidFill>
                  <a:srgbClr val="333333"/>
                </a:solidFill>
                <a:highlight>
                  <a:srgbClr val="FCFCFC"/>
                </a:highlight>
              </a:rPr>
              <a:t>L a</a:t>
            </a:r>
            <a:r>
              <a:rPr lang="en-GB">
                <a:solidFill>
                  <a:srgbClr val="333333"/>
                </a:solidFill>
                <a:highlight>
                  <a:srgbClr val="FCFCFC"/>
                </a:highlight>
              </a:rPr>
              <a:t> dài hơn </a:t>
            </a:r>
            <a:r>
              <a:rPr lang="en-GB" i="1">
                <a:solidFill>
                  <a:srgbClr val="333333"/>
                </a:solidFill>
                <a:highlight>
                  <a:srgbClr val="FCFCFC"/>
                </a:highlight>
              </a:rPr>
              <a:t>L b</a:t>
            </a:r>
            <a:r>
              <a:rPr lang="en-GB">
                <a:solidFill>
                  <a:srgbClr val="333333"/>
                </a:solidFill>
                <a:highlight>
                  <a:srgbClr val="FCFCFC"/>
                </a:highlight>
              </a:rPr>
              <a:t> , thì đầu vào </a:t>
            </a:r>
            <a:r>
              <a:rPr lang="en-GB" i="1">
                <a:solidFill>
                  <a:srgbClr val="333333"/>
                </a:solidFill>
                <a:highlight>
                  <a:srgbClr val="FCFCFC"/>
                </a:highlight>
              </a:rPr>
              <a:t>I b</a:t>
            </a:r>
            <a:r>
              <a:rPr lang="en-GB">
                <a:solidFill>
                  <a:srgbClr val="333333"/>
                </a:solidFill>
                <a:highlight>
                  <a:srgbClr val="FCFCFC"/>
                </a:highlight>
              </a:rPr>
              <a:t> tốt hơn </a:t>
            </a:r>
            <a:r>
              <a:rPr lang="en-GB" i="1">
                <a:solidFill>
                  <a:srgbClr val="333333"/>
                </a:solidFill>
                <a:highlight>
                  <a:srgbClr val="FCFCFC"/>
                </a:highlight>
              </a:rPr>
              <a:t>I a</a:t>
            </a:r>
            <a:r>
              <a:rPr lang="en-GB">
                <a:solidFill>
                  <a:srgbClr val="333333"/>
                </a:solidFill>
                <a:highlight>
                  <a:srgbClr val="FCFCFC"/>
                </a:highlight>
              </a:rPr>
              <a:t> . Trong trường hợp này, đầu vào </a:t>
            </a:r>
            <a:r>
              <a:rPr lang="en-GB" i="1">
                <a:solidFill>
                  <a:srgbClr val="333333"/>
                </a:solidFill>
                <a:highlight>
                  <a:srgbClr val="FCFCFC"/>
                </a:highlight>
              </a:rPr>
              <a:t>I a</a:t>
            </a:r>
            <a:r>
              <a:rPr lang="en-GB">
                <a:solidFill>
                  <a:srgbClr val="333333"/>
                </a:solidFill>
                <a:highlight>
                  <a:srgbClr val="FCFCFC"/>
                </a:highlight>
              </a:rPr>
              <a:t> có nhiều hướng dẫn cộng tác viên trùng lặp hoặc không theo thứ tự hơn </a:t>
            </a:r>
            <a:r>
              <a:rPr lang="en-GB" i="1">
                <a:solidFill>
                  <a:srgbClr val="333333"/>
                </a:solidFill>
                <a:highlight>
                  <a:srgbClr val="FCFCFC"/>
                </a:highlight>
              </a:rPr>
              <a:t>I b</a:t>
            </a:r>
            <a:r>
              <a:rPr lang="en-GB">
                <a:solidFill>
                  <a:srgbClr val="333333"/>
                </a:solidFill>
                <a:highlight>
                  <a:srgbClr val="FCFCFC"/>
                </a:highlight>
              </a:rPr>
              <a:t> , điều này có thể gây ra việc tạo đối tượng dư thừa hoặc xây dựng bố cục, khiến bố cục bộ nhớ quá phức tạp để khai thác</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Chi tiết triển khai </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Revery mở rộng </a:t>
            </a:r>
            <a:r>
              <a:rPr lang="en-GB" b="1">
                <a:solidFill>
                  <a:srgbClr val="333333"/>
                </a:solidFill>
                <a:highlight>
                  <a:srgbClr val="FCFCFC"/>
                </a:highlight>
              </a:rPr>
              <a:t>AFL fuzzer</a:t>
            </a:r>
            <a:r>
              <a:rPr lang="en-GB">
                <a:solidFill>
                  <a:srgbClr val="333333"/>
                </a:solidFill>
                <a:highlight>
                  <a:srgbClr val="FCFCFC"/>
                </a:highlight>
              </a:rPr>
              <a:t> phổ biến. Như được hiển thị trong Hình, AFL áp dụng một vòng lặp liên tục để khám phá các đường dẫn. Nó (1) giữ một hàng các trường hợp thử nghiệm tốt, tức là hạt giống; và (2) chọn một hạt giống từ hàng đợi; và sau đó (3) biến đổi hạt giống để nhận được một loạt các trường hợp thử nghiệm mới, sau đó (4) chạy chương trình nhị phân đích với các trường hợp thử nghiệm được tạo trong </a:t>
            </a:r>
            <a:r>
              <a:rPr lang="en-GB" b="1">
                <a:solidFill>
                  <a:srgbClr val="333333"/>
                </a:solidFill>
                <a:highlight>
                  <a:srgbClr val="FCFCFC"/>
                </a:highlight>
              </a:rPr>
              <a:t>QEMU</a:t>
            </a:r>
            <a:r>
              <a:rPr lang="en-GB">
                <a:solidFill>
                  <a:srgbClr val="333333"/>
                </a:solidFill>
                <a:highlight>
                  <a:srgbClr val="FCFCFC"/>
                </a:highlight>
              </a:rPr>
              <a:t> và theo dõi mức độ phù hợp, sau đó (5) xác định các hạt giống dựa trên thông tin mức độ phù hợp. Revery sửa đổi AFL theo hai khía cạnh sau</a:t>
            </a:r>
            <a:endParaRPr>
              <a:solidFill>
                <a:srgbClr val="333333"/>
              </a:solidFill>
              <a:highlight>
                <a:srgbClr val="FCFCFC"/>
              </a:highlight>
            </a:endParaRPr>
          </a:p>
          <a:p>
            <a:pPr marL="0" lvl="0" indent="0" algn="l" rtl="0">
              <a:lnSpc>
                <a:spcPct val="115000"/>
              </a:lnSpc>
              <a:spcBef>
                <a:spcPts val="1200"/>
              </a:spcBef>
              <a:spcAft>
                <a:spcPts val="0"/>
              </a:spcAft>
              <a:buNone/>
            </a:pPr>
            <a:r>
              <a:rPr lang="en-GB" b="1">
                <a:solidFill>
                  <a:srgbClr val="333333"/>
                </a:solidFill>
                <a:highlight>
                  <a:srgbClr val="FCFCFC"/>
                </a:highlight>
              </a:rPr>
              <a:t>Theo dõi Slice Hit Count: </a:t>
            </a:r>
            <a:r>
              <a:rPr lang="en-GB">
                <a:solidFill>
                  <a:srgbClr val="333333"/>
                </a:solidFill>
                <a:highlight>
                  <a:srgbClr val="FCFCFC"/>
                </a:highlight>
              </a:rPr>
              <a:t>Revery thêm một bộ đệm HIT bổ sung trong bộ nhớ dùng chung giữa QEMU và trình điều khiển bộ làm mờ, ngoài bitmap hiện có được sử dụng để theo dõi phạm vi mã. HIT[0] được sử dụng để theo dõi số lần chạm vào lát cắt, trong khi HIT[i] được sử dụng để theo dõi xem hướng dẫn </a:t>
            </a:r>
            <a:r>
              <a:rPr lang="en-GB" i="1">
                <a:solidFill>
                  <a:srgbClr val="333333"/>
                </a:solidFill>
                <a:highlight>
                  <a:srgbClr val="FCFCFC"/>
                </a:highlight>
              </a:rPr>
              <a:t>thứ i</a:t>
            </a:r>
            <a:r>
              <a:rPr lang="en-GB">
                <a:solidFill>
                  <a:srgbClr val="333333"/>
                </a:solidFill>
                <a:highlight>
                  <a:srgbClr val="FCFCFC"/>
                </a:highlight>
              </a:rPr>
              <a:t> trong lát cắt hướng dẫn có được chạm vào hay không.</a:t>
            </a:r>
            <a:endParaRPr>
              <a:solidFill>
                <a:srgbClr val="333333"/>
              </a:solidFill>
              <a:highlight>
                <a:srgbClr val="FCFCFC"/>
              </a:highlight>
            </a:endParaRPr>
          </a:p>
          <a:p>
            <a:pPr marL="0" lvl="0" indent="0" algn="l" rtl="0">
              <a:lnSpc>
                <a:spcPct val="115000"/>
              </a:lnSpc>
              <a:spcBef>
                <a:spcPts val="1200"/>
              </a:spcBef>
              <a:spcAft>
                <a:spcPts val="0"/>
              </a:spcAft>
              <a:buNone/>
            </a:pPr>
            <a:r>
              <a:rPr lang="en-GB" b="1">
                <a:solidFill>
                  <a:srgbClr val="333333"/>
                </a:solidFill>
                <a:highlight>
                  <a:srgbClr val="FCFCFC"/>
                </a:highlight>
              </a:rPr>
              <a:t>Điều chỉnh các hướng làm mờ: </a:t>
            </a:r>
            <a:r>
              <a:rPr lang="en-GB">
                <a:solidFill>
                  <a:srgbClr val="333333"/>
                </a:solidFill>
                <a:highlight>
                  <a:srgbClr val="FCFCFC"/>
                </a:highlight>
              </a:rPr>
              <a:t>Revery sửa đổi trình điều khiển bộ làm mờ để sử dụng thông tin lần truy cập lát cắt đã thu thập. Về cơ bản, nó thay đổi một chút thuật toán lựa chọn hạt giống. Khi chọn một hạt giống từ hàng đợi để đột biến, trước tiên, nó ưu tiên các hạt có LCS dài hơn, như đã thảo luận trong Trực giác 2. Sau đó, trong số các hạt có LCS có cùng độ dài, nó ưu tiên các hạt có số lần chạm lát ít hơn, như được đề xuất trong Trực giác 3. Cuối cùng, nó ưu tiên các hạt có kích thước nhỏ hơn và thời gian thực hiện nhanh hơn, giống như chính sách mặc định của AFL.</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endParaRPr>
              <a:solidFill>
                <a:srgbClr val="333333"/>
              </a:solidFill>
              <a:highlight>
                <a:srgbClr val="FCFCFC"/>
              </a:highlight>
            </a:endParaRPr>
          </a:p>
          <a:p>
            <a:pPr marL="0" lvl="0" indent="0" algn="l" rtl="0">
              <a:lnSpc>
                <a:spcPct val="115000"/>
              </a:lnSpc>
              <a:spcBef>
                <a:spcPts val="1200"/>
              </a:spcBef>
              <a:spcAft>
                <a:spcPts val="0"/>
              </a:spcAft>
              <a:buNone/>
            </a:pP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endParaRPr>
              <a:solidFill>
                <a:srgbClr val="333333"/>
              </a:solidFill>
              <a:highlight>
                <a:srgbClr val="FCFCFC"/>
              </a:highlight>
            </a:endParaRPr>
          </a:p>
          <a:p>
            <a:pPr marL="0" lvl="0" indent="0" algn="l" rtl="0">
              <a:spcBef>
                <a:spcPts val="1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c591ddd63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c591ddd63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(1) Nó giữ một hàng các trường hợp thử nghiệm tốt, tức là hạt giống(seed)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(2) Chọn một hạt giống từ hàng đợi (seed queue)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(3) Và tiếp đến, nó biến đổi hạt giống để nhận được một loạt các trường hợp thử nghiệm mới (testcases)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(4) sau đó, nó chạy chương trình nhị phân đích với các trường hợp thử nghiệm được tạo trong </a:t>
            </a:r>
            <a:r>
              <a:rPr lang="en-GB" b="1">
                <a:solidFill>
                  <a:schemeClr val="dk1"/>
                </a:solidFill>
              </a:rPr>
              <a:t>QEMU</a:t>
            </a:r>
            <a:r>
              <a:rPr lang="en-GB">
                <a:solidFill>
                  <a:schemeClr val="dk1"/>
                </a:solidFill>
              </a:rPr>
              <a:t> và theo dõi mức độ phù hợp</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(5) Cuối cùng, nó xác định các hạt giống dựa trên thông tin mức độ phù hợp. Revery sửa đổi AFL theo hai khía cạnh sau</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bf52318aa3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bf52318aa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Lọc đầu vào phân kỳ </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Với tính năng làm mờ định hướng bố cục, Revery có thể tìm thấy các đầu vào phân kỳ có thể kích hoạt lát cắt trình đóng góp bố cục giống như đầu vào PoC. Tuy nhiên, không giống như sơ đồ của người đóng góp bố cục, các ràng buộc luồng dữ liệu bị thiếu trong lát cắt của người đóng góp bố cục. Vì vậy, các đầu vào phân kỳ đôi khi không khớp với sơ đồ của bộ đóng góp bố cục đích được tạo từ đường dẫn sự cố. Do đó, Revery thực hiện thêm một bước để cô lập các đầu vào phân kỳ có thể khớp với biểu đồ ghép nối của trình đóng góp bố cục đích.</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Nói chung, trước tiên, nó căn chỉnh đường dẫn phân kỳ với đường dẫn sự cố và định vị các hướng dẫn chịu trách nhiệm tạo đối tượng đặc biệt. Sau đó, nó xây dựng một sơ đồ đóng góp bố cục mới của đối tượng đặc biệt từ đường dẫn phân kỳ bằng cách cắt ngược, theo cách tương tự như đường dẫn va chạm. Cuối cùng, nó đối sánh sơ đồ ghép mới này với sơ đồ ghép đích, bằng cách so sánh thẻ nhớ của mỗi nút và địa chỉ của lệnh tạo của nó trong hai sơ đồ. Hình  </a:t>
            </a:r>
            <a:r>
              <a:rPr lang="en-GB" u="sng">
                <a:solidFill>
                  <a:srgbClr val="004B83"/>
                </a:solidFill>
                <a:highlight>
                  <a:srgbClr val="FCFCFC"/>
                </a:highlight>
              </a:rPr>
              <a:t>7</a:t>
            </a:r>
            <a:r>
              <a:rPr lang="en-GB">
                <a:solidFill>
                  <a:srgbClr val="333333"/>
                </a:solidFill>
                <a:highlight>
                  <a:srgbClr val="FCFCFC"/>
                </a:highlight>
              </a:rPr>
              <a:t> cho thấy một ví dụ về cách thức hoạt động của nó.</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Nếu hai chữ ghép này không khớp, thì đầu vào phân kỳ này sẽ bị loại bỏ. Mặt khác, đầu vào phân kỳ được giữ lại. Hơn nữa, các nút của hai chữ ghép này (nghĩa là các đối tượng heap) sẽ được căn chỉnh tương ứng, cũng như các thẻ bộ nhớ của tất cả các nút. Vì vậy, chúng ta có thể suy ra bản sao của từng đối tượng giữa đường dẫn phân kỳ và đường dẫn sụp đổ, cho phép phân tích chung hơn nữa trên hai đường dẫn này.</a:t>
            </a:r>
            <a:endParaRPr>
              <a:solidFill>
                <a:srgbClr val="333333"/>
              </a:solidFill>
              <a:highlight>
                <a:srgbClr val="FCFCFC"/>
              </a:highlight>
            </a:endParaRPr>
          </a:p>
          <a:p>
            <a:pPr marL="0" lvl="0" indent="0" algn="l" rtl="0">
              <a:lnSpc>
                <a:spcPct val="115000"/>
              </a:lnSpc>
              <a:spcBef>
                <a:spcPts val="1400"/>
              </a:spcBef>
              <a:spcAft>
                <a:spcPts val="0"/>
              </a:spcAft>
              <a:buNone/>
            </a:pPr>
            <a:r>
              <a:rPr lang="en-GB" sz="1300" b="1">
                <a:solidFill>
                  <a:srgbClr val="222222"/>
                </a:solidFill>
                <a:highlight>
                  <a:srgbClr val="FCFCFC"/>
                </a:highlight>
              </a:rPr>
              <a:t>Tìm kiếm trạng thái có thể khai thác</a:t>
            </a:r>
            <a:endParaRPr sz="1300" b="1">
              <a:solidFill>
                <a:srgbClr val="222222"/>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Ngay cả khi các đường dẫn phân kỳ có bố cục tương tự như lỗ hổng, thì không phải tất cả chúng đều có thể khai thác được. Revery tiếp tục loại bỏ các đường dẫn phân kỳ không có trạng thái có thể khai thác.</a:t>
            </a:r>
            <a:endParaRPr>
              <a:solidFill>
                <a:srgbClr val="333333"/>
              </a:solidFill>
              <a:highlight>
                <a:srgbClr val="FCFCFC"/>
              </a:highlight>
            </a:endParaRPr>
          </a:p>
          <a:p>
            <a:pPr marL="0" lvl="0" indent="0" algn="l" rtl="0">
              <a:lnSpc>
                <a:spcPct val="115000"/>
              </a:lnSpc>
              <a:spcBef>
                <a:spcPts val="1200"/>
              </a:spcBef>
              <a:spcAft>
                <a:spcPts val="0"/>
              </a:spcAft>
              <a:buNone/>
            </a:pPr>
            <a:r>
              <a:rPr lang="en-GB" b="1">
                <a:solidFill>
                  <a:srgbClr val="222222"/>
                </a:solidFill>
                <a:highlight>
                  <a:srgbClr val="FCFCFC"/>
                </a:highlight>
              </a:rPr>
              <a:t>trạng thái có thể khai thác</a:t>
            </a:r>
            <a:endParaRPr b="1">
              <a:solidFill>
                <a:srgbClr val="222222"/>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Đối tượng đặc biệt có thể ảnh hưởng đến các đối tượng khác và đôi khi sẽ được sử dụng trực tiếp hoặc gián tiếp trong một số hoạt động nhạy cảm. Trạng thái chương trình do các hoạt động nhạy cảm này được biểu thị là trạng thái có thể khai thác.</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Trong bài báo này, họ chủ yếu xem xét hai loại hoạt động nhạy cảm (có thể khai thác), tức là </a:t>
            </a:r>
            <a:r>
              <a:rPr lang="en-GB" i="1">
                <a:solidFill>
                  <a:srgbClr val="333333"/>
                </a:solidFill>
                <a:highlight>
                  <a:srgbClr val="FCFCFC"/>
                </a:highlight>
              </a:rPr>
              <a:t>ghi bộ nhớ</a:t>
            </a:r>
            <a:r>
              <a:rPr lang="en-GB">
                <a:solidFill>
                  <a:srgbClr val="333333"/>
                </a:solidFill>
                <a:highlight>
                  <a:srgbClr val="FCFCFC"/>
                </a:highlight>
              </a:rPr>
              <a:t> và </a:t>
            </a:r>
            <a:r>
              <a:rPr lang="en-GB" i="1">
                <a:solidFill>
                  <a:srgbClr val="333333"/>
                </a:solidFill>
                <a:highlight>
                  <a:srgbClr val="FCFCFC"/>
                </a:highlight>
              </a:rPr>
              <a:t>gọi gián tiếp</a:t>
            </a:r>
            <a:r>
              <a:rPr lang="en-GB">
                <a:solidFill>
                  <a:srgbClr val="333333"/>
                </a:solidFill>
                <a:highlight>
                  <a:srgbClr val="FCFCFC"/>
                </a:highlight>
              </a:rPr>
              <a:t> . Ví dụ: nếu địa chỉ đích của quá trình ghi bộ nhớ bị ảnh hưởng bởi đối tượng ngoại lệ, thì kẻ tấn công có thể kiểm soát nơi ghi và gây ra AAW (ghi địa chỉ tùy ý), tức là trạng thái có thể khai thác thường được sử dụng trong thực tế. Nếu những kẻ tấn công có thể ảnh hưởng đến mục tiêu của các lệnh gọi gián tiếp, bao gồm các lệnh gọi chức năng ảo và lệnh </a:t>
            </a:r>
            <a:r>
              <a:rPr lang="en-GB" i="1">
                <a:solidFill>
                  <a:srgbClr val="333333"/>
                </a:solidFill>
                <a:highlight>
                  <a:srgbClr val="FCFCFC"/>
                </a:highlight>
              </a:rPr>
              <a:t>jmp</a:t>
            </a:r>
            <a:r>
              <a:rPr lang="en-GB">
                <a:solidFill>
                  <a:srgbClr val="333333"/>
                </a:solidFill>
                <a:highlight>
                  <a:srgbClr val="FCFCFC"/>
                </a:highlight>
              </a:rPr>
              <a:t> gián tiếp , v.v., thì chúng có thể chiếm đoạt luồng điều khiển. Ngoài ra, Revery cung cấp một mẫu để các chuyên gia mở rộng định nghĩa về các điểm có thể khai thác, ví dụ: các hoạt động khởi động cuộc tấn công hủy liên kết.</a:t>
            </a:r>
            <a:endParaRPr>
              <a:solidFill>
                <a:srgbClr val="333333"/>
              </a:solidFill>
              <a:highlight>
                <a:srgbClr val="FCFCFC"/>
              </a:highlight>
            </a:endParaRPr>
          </a:p>
          <a:p>
            <a:pPr marL="0" lvl="0" indent="0" algn="l" rtl="0">
              <a:lnSpc>
                <a:spcPct val="115000"/>
              </a:lnSpc>
              <a:spcBef>
                <a:spcPts val="1200"/>
              </a:spcBef>
              <a:spcAft>
                <a:spcPts val="0"/>
              </a:spcAft>
              <a:buNone/>
            </a:pPr>
            <a:r>
              <a:rPr lang="en-GB" b="1">
                <a:solidFill>
                  <a:srgbClr val="222222"/>
                </a:solidFill>
                <a:highlight>
                  <a:srgbClr val="FCFCFC"/>
                </a:highlight>
              </a:rPr>
              <a:t>Tìm kiếm trạng thái có thể khai thác</a:t>
            </a:r>
            <a:endParaRPr b="1">
              <a:solidFill>
                <a:srgbClr val="222222"/>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Do đó, vấn đề này trở thành việc xác định các lệnh nhạy cảm có toán hạng bị ảnh hưởng bởi các đối tượng đặc biệt. Phân tích vết bẩn là một giải pháp đơn giản.</a:t>
            </a:r>
            <a:endParaRPr>
              <a:solidFill>
                <a:srgbClr val="333333"/>
              </a:solidFill>
              <a:highlight>
                <a:srgbClr val="FCFCFC"/>
              </a:highlight>
            </a:endParaRPr>
          </a:p>
          <a:p>
            <a:pPr marL="0" lvl="0" indent="0" algn="l" rtl="0">
              <a:lnSpc>
                <a:spcPct val="115000"/>
              </a:lnSpc>
              <a:spcBef>
                <a:spcPts val="1200"/>
              </a:spcBef>
              <a:spcAft>
                <a:spcPts val="0"/>
              </a:spcAft>
              <a:buNone/>
            </a:pPr>
            <a:r>
              <a:rPr lang="en-GB">
                <a:solidFill>
                  <a:srgbClr val="333333"/>
                </a:solidFill>
                <a:highlight>
                  <a:srgbClr val="FCFCFC"/>
                </a:highlight>
              </a:rPr>
              <a:t>Revery đánh dấu mỗi thao tác tạo đối tượng là một nguồn nhiễm độc và gắn một nhãn nhiễm độc duy nhất cho hoạt động đó. Mỗi hoạt động truyền tất cả các nhãn mờ của toán hạng nguồn đến đích. Tại mỗi lệnh nhạy cảm (nghĩa là ghi bộ nhớ hoặc lệnh gọi hàm), nhãn vết của địa chỉ đích sẽ được kiểm tra xem chúng có chứa nhãn vết của đối tượng ngoại lệ hay không. Nếu có, thì hướng dẫn nhạy cảm này có thể khai thác được.</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endParaRPr>
              <a:solidFill>
                <a:srgbClr val="333333"/>
              </a:solidFill>
              <a:highlight>
                <a:srgbClr val="FCFCFC"/>
              </a:highlight>
            </a:endParaRPr>
          </a:p>
          <a:p>
            <a:pPr marL="0" lvl="0" indent="0" algn="l" rtl="0">
              <a:spcBef>
                <a:spcPts val="12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bed4a4be9f_5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bed4a4be9f_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Sau khi tìm thấy trạng thái có thể khai thác (cùng với đầu vào phân kỳ) trong đường dẫn phân kỳ, Revery sẽ cố gắng tổng hợp đầu vào mới để kích hoạt cả lỗ hổng và trạng thái có thể khai thác. Nói chung, trước tiên nó tìm các điểm nối trong đường dẫn sự cố (ví dụ: dòng 11) và trong đường dẫn phân kỳ (ví dụ: dòng 13), với một số phân tích luồng dữ liệu cụ thể.</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Sau đó, nó sử dụng một thực thi ký hiệu nhẹ để khám phá các đường dẫn con tiềm năng giữa hai điểm ghép này (ví dụ: 11-&gt;13 ) và ghép đường dẫn sự cố với đường dẫn phân kỳ để tổng hợp đường dẫn khai thác (ví dụ: 9-&gt;10-&gt; 11-&gt;13-&gt;14-&gt;15 ), và cuối cùng tạo đầu vào để thực hiện các đường dẫn khai thác. Một số tối ưu hóa được triển khai để làm cho việc thực thi tượng trưng trở nên nhẹ nhàng.</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Do đó, Revery có thể tạo ra </a:t>
            </a:r>
            <a:r>
              <a:rPr lang="en-GB" i="1">
                <a:solidFill>
                  <a:srgbClr val="333333"/>
                </a:solidFill>
                <a:highlight>
                  <a:srgbClr val="FCFCFC"/>
                </a:highlight>
              </a:rPr>
              <a:t>đầu vào EXP</a:t>
            </a:r>
            <a:r>
              <a:rPr lang="en-GB">
                <a:solidFill>
                  <a:srgbClr val="333333"/>
                </a:solidFill>
                <a:highlight>
                  <a:srgbClr val="FCFCFC"/>
                </a:highlight>
              </a:rPr>
              <a:t> có thể kích hoạt cả lỗ hổng và trạng thái có </a:t>
            </a:r>
            <a:r>
              <a:rPr lang="en-GB">
                <a:solidFill>
                  <a:srgbClr val="333333"/>
                </a:solidFill>
              </a:rPr>
              <a:t>thể khai thác. Nó có thể giúp các chuyên gia nhanh chóng tạo ra các khai thác đang hoạt động. Trong một số trường hợp nhất định, Revery có thể trực tiếp tạo ra các khai thác. Ví dụ: Revery có thể tạo đầu vào khai thác để chiếm đoạt luồng điều khiển, bằng cách sử dụng trạng thái có thể khai thác ở dòng 14 để ghi đè lên trình xử lý con trỏ hàmhàm toàn cục </a:t>
            </a:r>
            <a:endParaRPr>
              <a:solidFill>
                <a:srgbClr val="333333"/>
              </a:solidFill>
            </a:endParaRPr>
          </a:p>
          <a:p>
            <a:pPr marL="0" lvl="0" indent="0" algn="l" rtl="0">
              <a:spcBef>
                <a:spcPts val="12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bf52318aa3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bf52318aa3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Hình trên cho thấy quy trình chung của quá trình tổng hợp khai thác. Trong thực tế, trước tiên, nó xác định các điểm ghép nối, sau đó khai thác các đường dẫn phụ giữa các điểm ghép nối và đường dẫn khai thác tổng hợp, cuối cùng giải quyết các ràng buộc liên quan để tạo ra các khai thác đang hoạt động</a:t>
            </a:r>
            <a:endParaRPr>
              <a:solidFill>
                <a:srgbClr val="333333"/>
              </a:solidFill>
              <a:highlight>
                <a:srgbClr val="FCFCFC"/>
              </a:highlight>
            </a:endParaRPr>
          </a:p>
          <a:p>
            <a:pPr marL="0" lvl="0" indent="0" algn="l" rtl="0">
              <a:lnSpc>
                <a:spcPct val="115000"/>
              </a:lnSpc>
              <a:spcBef>
                <a:spcPts val="1400"/>
              </a:spcBef>
              <a:spcAft>
                <a:spcPts val="0"/>
              </a:spcAft>
              <a:buClr>
                <a:schemeClr val="dk1"/>
              </a:buClr>
              <a:buSzPts val="1100"/>
              <a:buFont typeface="Arial"/>
              <a:buNone/>
            </a:pPr>
            <a:r>
              <a:rPr lang="en-GB" sz="1300" b="1">
                <a:solidFill>
                  <a:srgbClr val="222222"/>
                </a:solidFill>
                <a:highlight>
                  <a:srgbClr val="FCFCFC"/>
                </a:highlight>
              </a:rPr>
              <a:t>Xác định các điểm nối </a:t>
            </a:r>
            <a:endParaRPr sz="1300" b="1">
              <a:solidFill>
                <a:srgbClr val="222222"/>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Trước tiên, họ giới thiệu cách Revery xác định các điểm nối trong cả đường dẫn va chạm và đường dẫn phân kỳ.</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b="1">
                <a:solidFill>
                  <a:srgbClr val="222222"/>
                </a:solidFill>
                <a:highlight>
                  <a:srgbClr val="FCFCFC"/>
                </a:highlight>
              </a:rPr>
              <a:t>Nối các điểm trong đường dẫn sự cố</a:t>
            </a:r>
            <a:endParaRPr b="1">
              <a:solidFill>
                <a:srgbClr val="222222"/>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Để khai thác thành công chương trình nạn nhân, lỗ hổng của nó phải được kích hoạt trước và một số đối tượng đặc biệt bị hỏng. Do đó, Revery chọn các vị trí nơi các đối tượng đặc biệt bị hỏng trong đường dẫn sự cố làm điểm ghép nối.</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Vì có thể có nhiều vi phạm trong một đường dẫn đến sự cố, nên cũng có thể có nhiều điểm nối. Revery sẽ cố gắng nối từng cái với đường phân kỳ.</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b="1">
                <a:solidFill>
                  <a:srgbClr val="222222"/>
                </a:solidFill>
                <a:highlight>
                  <a:srgbClr val="FCFCFC"/>
                </a:highlight>
              </a:rPr>
              <a:t>Nối các điểm trong các đường dẫn phân kỳ</a:t>
            </a:r>
            <a:endParaRPr b="1">
              <a:solidFill>
                <a:srgbClr val="222222"/>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Để khai thác thành công chương trình nạn nhân, các thao tác có thể khai thác phải được thực hiện trên các đối tượng ngoại lệ hoặc đối tượng thế chấp bị hỏng.</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Đầu tiên, Revery xây dựng sơ đồ trình đóng góp bố cục của toán hạng của thao tác có thể khai thác trong đường dẫn phân kỳ. Sau đó, nó so khớp sơ đồ này với sơ đồ của đối tượng đặc biệt trong đường dẫn va chạm. Nếu cái trước là biểu đồ con của cái sau, điều đó có nghĩa là đường dẫn sự cố đã thiết lập tất cả các phụ thuộc dữ liệu cho hoạt động có thể khai thác. Sau đó, hướng dẫn trong đường dẫn phân kỳ, ngay sau lần truy cập ghi cuối cùng vào toán hạng của hoạt động có thể khai thác, được chọn làm điểm ghép.</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Mặt khác, có các nút hoặc cạnh khác nhau trong sơ đồ của đường phân kỳ, tức là đường phân kỳ đã xen kẽ sự phụ thuộc của các hoạt động có thể khai thác. Trong trường hợp này, Revery chọn hướng dẫn sớm nhất (tạo hoặc ghi đối tượng) trong đường dẫn phân kỳ gây ra sự khác biệt trong sơ đồ, làm điểm ghép.</a:t>
            </a:r>
            <a:endParaRPr>
              <a:solidFill>
                <a:srgbClr val="333333"/>
              </a:solidFill>
              <a:highlight>
                <a:srgbClr val="FCFCFC"/>
              </a:highlight>
            </a:endParaRPr>
          </a:p>
          <a:p>
            <a:pPr marL="0" lvl="0" indent="0" algn="l" rtl="0">
              <a:spcBef>
                <a:spcPts val="12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bf52318aa3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bf52318aa3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GB" sz="1300" b="1">
                <a:solidFill>
                  <a:srgbClr val="222222"/>
                </a:solidFill>
                <a:highlight>
                  <a:srgbClr val="FCFCFC"/>
                </a:highlight>
              </a:rPr>
              <a:t>Khâu đường dẫn luồng điều khiển</a:t>
            </a:r>
            <a:endParaRPr sz="1300" b="1">
              <a:solidFill>
                <a:srgbClr val="222222"/>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Để ghép đường dẫn sự cố và đường dẫn phân kỳ lại với nhau, Revery khám phá các đường dẫn con tiềm năng kết nối các điểm ghép nối trong các đường dẫn này. Nói chung, nó dựa vào việc thực thi biểu tượng để khám phá các đường dẫn. Tuy nhiên, Revery sử dụng một số kinh nghiệm để hướng dẫn thực thi biểu tượng một cách hiệu quả.</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Trước hết, Revery sử dụng ngăn xếp gọi chức năng để hướng dẫn khám phá đường dẫn. Nó kiểm tra ngăn xếp gọi tại hai điểm ghép tương ứng và tìm thấy sự khác biệt. Hình  </a:t>
            </a:r>
            <a:r>
              <a:rPr lang="en-GB" u="sng">
                <a:solidFill>
                  <a:srgbClr val="004B83"/>
                </a:solidFill>
                <a:highlight>
                  <a:srgbClr val="FCFCFC"/>
                </a:highlight>
              </a:rPr>
              <a:t>9</a:t>
            </a:r>
            <a:r>
              <a:rPr lang="en-GB">
                <a:solidFill>
                  <a:srgbClr val="333333"/>
                </a:solidFill>
                <a:highlight>
                  <a:srgbClr val="FCFCFC"/>
                </a:highlight>
              </a:rPr>
              <a:t> cho thấy hai ngăn xếp gọi ví dụ. Những khác biệt trong ngăn xếp gọi này cho biết hướng khám phá lộ trình. Các lời gọi hàm trong đường dẫn sự cố (ví dụ: g1, g2,..., gM trong hình) phải được trả về từng cái một, trong khi các lời gọi hàm trong đường dẫn phân kỳ (ví dụ: h1, h2,..., hK trong hình) nên được gọi từng cái một sau đó.</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Nói cách khác, khi khám phá các đường dẫn tiềm năng, Revery sẽ thêm lần lượt lệnh trả về của hàm gM,..., g2, g1 làm lệnh đích, sau đó thêm điểm vào của hàm h1, h2,..., hK như hướng dẫn mục tiêu từng cái một. Các hướng dẫn đích này là các điểm thống trị giữa hai điểm ghép. Sau đó, Revery sẽ khám phá các đường dẫn phụ tiềm năng giữa các hướng dẫn mục tiêu trung gian này.</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Revery tiếp tục giảm nhẹ quá trình khám phá đường dẫn phụ bằng cách sử dụng lại các đường dẫn hiện có. Ví dụ: nếu đã có một đường dẫn phụ kết nối hai đích trung gian trong đường dẫn phân kỳ hoặc đường dẫn gặp sự cố, Revery sẽ sử dụng lại đường dẫn phụ này. Revery cũng thực hiện một thuật toán xác định vòng lặp đơn giản và tìm một đường dẫn phụ để thoát khỏi vòng lặp càng sớm càng tốt, nhằm giảm bớt gánh nặng thực thi tượng trưng. Đôi khi, đường dẫn phụ được sử dụng lại sẽ khiến đường dẫn tổng thể không thể giải quyết được, Revery sẽ cố gắng xóa các đường dẫn phụ này và tìm kiếm các đường dẫn phụ thay thế.</a:t>
            </a:r>
            <a:endParaRPr>
              <a:solidFill>
                <a:srgbClr val="333333"/>
              </a:solidFill>
              <a:highlight>
                <a:srgbClr val="FCFCFC"/>
              </a:highlight>
            </a:endParaRPr>
          </a:p>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Bằng cách này, Revery giảm đáng kể gánh nặng thực thi biểu tượng khi khám phá các đường dẫn phụ để kết nối các điểm nối.</a:t>
            </a:r>
            <a:endParaRPr>
              <a:solidFill>
                <a:srgbClr val="333333"/>
              </a:solidFill>
              <a:highlight>
                <a:srgbClr val="FCFCFC"/>
              </a:highlight>
            </a:endParaRPr>
          </a:p>
          <a:p>
            <a:pPr marL="0" lvl="0" indent="0" algn="l" rtl="0">
              <a:spcBef>
                <a:spcPts val="12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bf52318aa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bf52318aa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c6eb7d3be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c6eb7d3b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c6eb7d3be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c6eb7d3b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c6eb7d3be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c6eb7d3b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rgbClr val="333333"/>
                </a:solidFill>
                <a:highlight>
                  <a:srgbClr val="FCFCFC"/>
                </a:highlight>
              </a:rPr>
              <a:t>Ngữ cảnh -&gt; Do sự thành công của các giải pháp phát hiện lỗ hổng tự động (ví dụ: fuzzing), ngày càng có nhiều lỗ hổng được tìm thấy trong các ứng dụng trong th</a:t>
            </a:r>
            <a:r>
              <a:rPr lang="en-GB">
                <a:solidFill>
                  <a:srgbClr val="333333"/>
                </a:solidFill>
                <a:highlight>
                  <a:srgbClr val="FCFCFC"/>
                </a:highlight>
                <a:latin typeface="Times New Roman"/>
                <a:ea typeface="Times New Roman"/>
                <a:cs typeface="Times New Roman"/>
                <a:sym typeface="Times New Roman"/>
              </a:rPr>
              <a:t>ực tế</a:t>
            </a:r>
            <a:r>
              <a:rPr lang="en-GB">
                <a:solidFill>
                  <a:srgbClr val="333333"/>
                </a:solidFill>
                <a:highlight>
                  <a:srgbClr val="FCFCFC"/>
                </a:highlight>
              </a:rPr>
              <a:t>, cùng với các đầu vào bằng chứng khái niệm (PoC). Do đó, ngày càng có nhiều nguồn nhân lực được dành cho việc đánh giá các lỗ hổng, ví dụ: xác định nguyên nhân gốc rễ và khắc phục chúng. Do đó, nó kêu gọi các giải pháp tự động đánh giá mức độ nghiêm trọng và mức độ ưu tiên của các lỗ hổng.</a:t>
            </a:r>
            <a:endParaRPr>
              <a:solidFill>
                <a:srgbClr val="333333"/>
              </a:solidFill>
              <a:highlight>
                <a:srgbClr val="FCFCFC"/>
              </a:highlight>
            </a:endParaRPr>
          </a:p>
          <a:p>
            <a:pPr marL="0" lvl="0" indent="0" algn="l" rtl="0">
              <a:lnSpc>
                <a:spcPct val="115000"/>
              </a:lnSpc>
              <a:spcBef>
                <a:spcPts val="1200"/>
              </a:spcBef>
              <a:spcAft>
                <a:spcPts val="0"/>
              </a:spcAft>
              <a:buSzPts val="1100"/>
              <a:buNone/>
            </a:pPr>
            <a:r>
              <a:rPr lang="en-GB">
                <a:solidFill>
                  <a:srgbClr val="333333"/>
                </a:solidFill>
                <a:highlight>
                  <a:srgbClr val="FCFCFC"/>
                </a:highlight>
              </a:rPr>
              <a:t>Đánh giá lỗ hổng, đặc biệt là đánh giá khả năng khai thác, rất quan trọng đối với cả người bảo vệ và kẻ tấn công. Những kẻ tấn công có thể cô lập các lỗ hổng có thể khai thác và viết các khai thác để khởi động các cuộc tấn công. Mặt khác, những người bảo vệ có thể ưu tiên các lỗ hổng có thể khai thác để khắc phục trước và phân bổ tài nguyên phù hợp. Hơn nữa, những người bảo vệ có thể học hỏi từ các lần khai thác để tạo chữ ký IDS (Hệ thống phát hiện xâm nhập) để chặn các cuộc tấn công trong tương lai.</a:t>
            </a:r>
            <a:endParaRPr>
              <a:solidFill>
                <a:srgbClr val="333333"/>
              </a:solidFill>
              <a:highlight>
                <a:srgbClr val="FCFCFC"/>
              </a:highlight>
            </a:endParaRPr>
          </a:p>
          <a:p>
            <a:pPr marL="0" lvl="0" indent="0" algn="l" rtl="0">
              <a:lnSpc>
                <a:spcPct val="115000"/>
              </a:lnSpc>
              <a:spcBef>
                <a:spcPts val="1200"/>
              </a:spcBef>
              <a:spcAft>
                <a:spcPts val="0"/>
              </a:spcAft>
              <a:buSzPts val="1100"/>
              <a:buNone/>
            </a:pPr>
            <a:r>
              <a:rPr lang="en-GB">
                <a:solidFill>
                  <a:srgbClr val="333333"/>
                </a:solidFill>
                <a:highlight>
                  <a:srgbClr val="FCFCFC"/>
                </a:highlight>
              </a:rPr>
              <a:t>Một cách đơn giản để đánh giá lỗ hổng bảo mật là </a:t>
            </a:r>
            <a:r>
              <a:rPr lang="en-GB" i="1">
                <a:solidFill>
                  <a:srgbClr val="333333"/>
                </a:solidFill>
                <a:highlight>
                  <a:srgbClr val="FCFCFC"/>
                </a:highlight>
              </a:rPr>
              <a:t>phân tích trạng thái chương trình tại điểm xảy ra sự cố</a:t>
            </a:r>
            <a:r>
              <a:rPr lang="en-GB">
                <a:solidFill>
                  <a:srgbClr val="333333"/>
                </a:solidFill>
                <a:highlight>
                  <a:srgbClr val="FCFCFC"/>
                </a:highlight>
              </a:rPr>
              <a:t> , nghĩa là hướng dẫn dẫn đến sự cố chương trình hoặc vi phạm bảo mật, có thể bị bắt bởi trình khử trùng (ví dụ: AddressSanitizer. Ví dụ: công cụ có thể khai thác của Microsoft kiểm tra tất cả các hướng dẫn trong khối cơ bản của điểm xảy ra sự cố và tìm kiếm các mẫu có thể khai thác đã biết, ví dụ: hướng dẫn chuyển điều khiển với các mục tiêu bị nhiễm độc. HCSIFTER thực hiện thêm một bước để khôi phục dữ liệu bị hỏng do tràn bộ nhớ, cho phép chương trình thực thi nhiều mã hơn sau điểm sự cố và do đó cung cấp các đánh giá đáng tin cậy hơn. Tuy nhiên, các giải pháp này dựa trên kinh nghiệm để xác định khả năng khai thác lỗ hổng và do đó đôi khi không chính xác. Hơn nữa, họ không thể cung cấp đầu vào khai thác để chứng minh khả năng khai thác.</a:t>
            </a:r>
            <a:endParaRPr>
              <a:solidFill>
                <a:srgbClr val="333333"/>
              </a:solidFill>
              <a:highlight>
                <a:srgbClr val="FCFCFC"/>
              </a:highlight>
            </a:endParaRPr>
          </a:p>
          <a:p>
            <a:pPr marL="0" lvl="0" indent="0" algn="l" rtl="0">
              <a:lnSpc>
                <a:spcPct val="115000"/>
              </a:lnSpc>
              <a:spcBef>
                <a:spcPts val="1200"/>
              </a:spcBef>
              <a:spcAft>
                <a:spcPts val="0"/>
              </a:spcAft>
              <a:buSzPts val="1100"/>
              <a:buNone/>
            </a:pPr>
            <a:r>
              <a:rPr lang="en-GB">
                <a:solidFill>
                  <a:srgbClr val="333333"/>
                </a:solidFill>
                <a:highlight>
                  <a:srgbClr val="FCFCFC"/>
                </a:highlight>
              </a:rPr>
              <a:t>Các nguyên mẫu cho việc tự đông tạo ra khai thác đã được để xuất trong đó có AEG và Mayhem cung cấp các hệ thống đầu cuối để khám phá các lỗ hổng và tự động tạo các khai thác khi có thể, tương ứng cho mã nguồn và mã nhị phân, cũng như Q và CRAX có thể tạo ra các khai thác cho các tệp nhị phân được cung cấp bởi đầu vào PoC -&gt; nhưng những giải pháp này không đủ và chỉ giải quyết được một số vấn đề nhỏ, đặc biệt là rất ít giải pháp khai thác được lỗ hổng dựa trên HEAP</a:t>
            </a:r>
            <a:endParaRPr>
              <a:solidFill>
                <a:srgbClr val="333333"/>
              </a:solidFill>
              <a:highlight>
                <a:srgbClr val="FCFCFC"/>
              </a:highlight>
            </a:endParaRPr>
          </a:p>
          <a:p>
            <a:pPr marL="0" lvl="0" indent="0" algn="l" rtl="0">
              <a:lnSpc>
                <a:spcPct val="115000"/>
              </a:lnSpc>
              <a:spcBef>
                <a:spcPts val="1200"/>
              </a:spcBef>
              <a:spcAft>
                <a:spcPts val="0"/>
              </a:spcAft>
              <a:buSzPts val="1100"/>
              <a:buNone/>
            </a:pPr>
            <a:r>
              <a:rPr lang="en-GB">
                <a:solidFill>
                  <a:srgbClr val="333333"/>
                </a:solidFill>
                <a:highlight>
                  <a:srgbClr val="FCFCFC"/>
                </a:highlight>
              </a:rPr>
              <a:t>Đối với nhân hệ điều hành có độ phức tạp và khả năng mở rộng cao hơn, nó không phù hợp để tạo khai thác hoàn toàn tự động do các kỹ thuật phân tích chương trình tiên tiến nhất có nhiều hạn chế</a:t>
            </a:r>
            <a:endParaRPr>
              <a:solidFill>
                <a:srgbClr val="333333"/>
              </a:solidFill>
              <a:highlight>
                <a:srgbClr val="FCFCFC"/>
              </a:highlight>
            </a:endParaRPr>
          </a:p>
          <a:p>
            <a:pPr marL="0" lvl="0" indent="0" algn="l" rtl="0">
              <a:spcBef>
                <a:spcPts val="1200"/>
              </a:spcBef>
              <a:spcAft>
                <a:spcPts val="0"/>
              </a:spcAft>
              <a:buSzPts val="1100"/>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rgbClr val="333333"/>
              </a:solidFill>
              <a:highlight>
                <a:srgbClr val="FCFCFC"/>
              </a:highlight>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c11a022f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c11a022f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400"/>
          </a:p>
          <a:p>
            <a:pPr marL="0" lvl="0" indent="0" algn="l" rtl="0">
              <a:lnSpc>
                <a:spcPct val="100000"/>
              </a:lnSpc>
              <a:spcBef>
                <a:spcPts val="0"/>
              </a:spcBef>
              <a:spcAft>
                <a:spcPts val="0"/>
              </a:spcAft>
              <a:buSzPts val="1100"/>
              <a:buNone/>
            </a:pPr>
            <a:r>
              <a:rPr lang="en-GB" sz="1400"/>
              <a:t>Thách thứ 1: Khai thác các vấn đề phát sinh -&gt; khi </a:t>
            </a:r>
            <a:r>
              <a:rPr lang="en-GB" sz="1400">
                <a:solidFill>
                  <a:srgbClr val="333333"/>
                </a:solidFill>
                <a:highlight>
                  <a:srgbClr val="FCFCFC"/>
                </a:highlight>
              </a:rPr>
              <a:t>một khi lỗ hổng hỏng bộ nhớ được kích hoạt, máy trạng thái của chương trình nạn nhân sẽ biến thành một máy </a:t>
            </a:r>
            <a:r>
              <a:rPr lang="en-GB" sz="1400" i="1">
                <a:solidFill>
                  <a:srgbClr val="333333"/>
                </a:solidFill>
                <a:highlight>
                  <a:srgbClr val="FCFCFC"/>
                </a:highlight>
              </a:rPr>
              <a:t>(trạng thái) kỳ lạ</a:t>
            </a:r>
            <a:r>
              <a:rPr lang="en-GB" sz="1400">
                <a:solidFill>
                  <a:srgbClr val="333333"/>
                </a:solidFill>
                <a:highlight>
                  <a:srgbClr val="FCFCFC"/>
                </a:highlight>
              </a:rPr>
              <a:t> . Khai thác thực sự là một quá trình lập trình </a:t>
            </a:r>
            <a:r>
              <a:rPr lang="en-GB" sz="1400" i="1">
                <a:solidFill>
                  <a:srgbClr val="333333"/>
                </a:solidFill>
                <a:highlight>
                  <a:srgbClr val="FCFCFC"/>
                </a:highlight>
              </a:rPr>
              <a:t>máy kỳ lạ</a:t>
            </a:r>
            <a:r>
              <a:rPr lang="en-GB" sz="1400">
                <a:solidFill>
                  <a:srgbClr val="333333"/>
                </a:solidFill>
                <a:highlight>
                  <a:srgbClr val="FCFCFC"/>
                </a:highlight>
              </a:rPr>
              <a:t> để thực hiện hành vi ngoài ý muốn. Điều cực kỳ quan trọng là thiết lập trạng thái ban đầu của cỗ máy kỳ lạ này để khai thác nó.</a:t>
            </a:r>
            <a:endParaRPr sz="1400">
              <a:solidFill>
                <a:srgbClr val="333333"/>
              </a:solidFill>
              <a:highlight>
                <a:srgbClr val="FCFCFC"/>
              </a:highlight>
            </a:endParaRPr>
          </a:p>
          <a:p>
            <a:pPr marL="0" lvl="0" indent="0" algn="l" rtl="0">
              <a:lnSpc>
                <a:spcPct val="100000"/>
              </a:lnSpc>
              <a:spcBef>
                <a:spcPts val="0"/>
              </a:spcBef>
              <a:spcAft>
                <a:spcPts val="0"/>
              </a:spcAft>
              <a:buSzPts val="1100"/>
              <a:buNone/>
            </a:pPr>
            <a:endParaRPr sz="1400">
              <a:solidFill>
                <a:srgbClr val="333333"/>
              </a:solidFill>
              <a:highlight>
                <a:srgbClr val="FCFCFC"/>
              </a:highlight>
            </a:endParaRPr>
          </a:p>
          <a:p>
            <a:pPr marL="0" lvl="0" indent="0" algn="l" rtl="0">
              <a:lnSpc>
                <a:spcPct val="100000"/>
              </a:lnSpc>
              <a:spcBef>
                <a:spcPts val="0"/>
              </a:spcBef>
              <a:spcAft>
                <a:spcPts val="0"/>
              </a:spcAft>
              <a:buSzPts val="1100"/>
              <a:buNone/>
            </a:pPr>
            <a:r>
              <a:rPr lang="en-GB" sz="1500">
                <a:solidFill>
                  <a:srgbClr val="333333"/>
                </a:solidFill>
                <a:highlight>
                  <a:srgbClr val="FCFCFC"/>
                </a:highlight>
              </a:rPr>
              <a:t>(</a:t>
            </a:r>
            <a:r>
              <a:rPr lang="en-GB" sz="1200">
                <a:solidFill>
                  <a:srgbClr val="333333"/>
                </a:solidFill>
                <a:highlight>
                  <a:srgbClr val="FCFCFC"/>
                </a:highlight>
              </a:rPr>
              <a:t>Weird Machine (</a:t>
            </a:r>
            <a:r>
              <a:rPr lang="en-GB" sz="1200" b="1">
                <a:solidFill>
                  <a:srgbClr val="333333"/>
                </a:solidFill>
                <a:highlight>
                  <a:srgbClr val="FCFCFC"/>
                </a:highlight>
              </a:rPr>
              <a:t>Cỗ máy kỳ lạ</a:t>
            </a:r>
            <a:r>
              <a:rPr lang="en-GB" sz="1200">
                <a:solidFill>
                  <a:srgbClr val="333333"/>
                </a:solidFill>
                <a:highlight>
                  <a:srgbClr val="FCFCFC"/>
                </a:highlight>
              </a:rPr>
              <a:t>):</a:t>
            </a:r>
            <a:r>
              <a:rPr lang="en-GB">
                <a:solidFill>
                  <a:srgbClr val="333333"/>
                </a:solidFill>
                <a:highlight>
                  <a:srgbClr val="FCFCFC"/>
                </a:highlight>
              </a:rPr>
              <a:t> khung lý thuyết để hiểu sự tồn tại của việc khai thác các lỗ hổng bảo mật. Khai thác tồn tại theo kinh nghiệm, nhưng không được nghiên cứu từ góc độ lý thuyết trước khi xuất hiện khuôn khổ của những cỗ máy kỳ lạ. Trong bảo mật máy tính, nó là một thao tác tính toán trong đó việc thực thi mã bổ sung có thể xảy ra bên ngoài đặc điểm kỹ thuật ban đầu của chương trình, có liên quan chặt chẽ với khái niệm về các hướng dẫn kỳ lạ, là các khối xây dựng của một khai thác dựa trên dữ liệu đầu vào được tạo thủ công) </a:t>
            </a:r>
            <a:r>
              <a:rPr lang="en-GB" sz="1050">
                <a:solidFill>
                  <a:srgbClr val="202122"/>
                </a:solidFill>
                <a:highlight>
                  <a:srgbClr val="FFFFFF"/>
                </a:highlight>
              </a:rPr>
              <a:t>Khái niệm về </a:t>
            </a:r>
            <a:r>
              <a:rPr lang="en-GB" sz="1050" b="1">
                <a:solidFill>
                  <a:srgbClr val="202122"/>
                </a:solidFill>
                <a:highlight>
                  <a:srgbClr val="FFFFFF"/>
                </a:highlight>
              </a:rPr>
              <a:t>cỗ máy kỳ lạ</a:t>
            </a:r>
            <a:r>
              <a:rPr lang="en-GB" sz="1050">
                <a:solidFill>
                  <a:srgbClr val="202122"/>
                </a:solidFill>
                <a:highlight>
                  <a:srgbClr val="FFFFFF"/>
                </a:highlight>
              </a:rPr>
              <a:t> là một khung lý thuyết để hiểu sự tồn tại của việc </a:t>
            </a:r>
            <a:r>
              <a:rPr lang="en-GB" sz="1050">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khai thác</a:t>
            </a:r>
            <a:r>
              <a:rPr lang="en-GB" sz="1050">
                <a:solidFill>
                  <a:srgbClr val="202122"/>
                </a:solidFill>
                <a:highlight>
                  <a:srgbClr val="FFFFFF"/>
                </a:highlight>
              </a:rPr>
              <a:t> các lỗ hổng bảo mật. Khai thác tồn tại theo kinh nghiệm, nhưng không được nghiên cứu từ góc độ lý thuyết trước khi xuất hiện khuôn khổ của những cỗ máy kỳ lạ.</a:t>
            </a:r>
            <a:endParaRPr sz="1050">
              <a:solidFill>
                <a:srgbClr val="202122"/>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GB" sz="1050">
                <a:solidFill>
                  <a:srgbClr val="202122"/>
                </a:solidFill>
                <a:highlight>
                  <a:srgbClr val="FFFFFF"/>
                </a:highlight>
              </a:rPr>
              <a:t>Trong </a:t>
            </a:r>
            <a:r>
              <a:rPr lang="en-GB" sz="1050">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bảo mật máy tính</a:t>
            </a:r>
            <a:r>
              <a:rPr lang="en-GB" sz="1050">
                <a:solidFill>
                  <a:srgbClr val="202122"/>
                </a:solidFill>
                <a:highlight>
                  <a:srgbClr val="FFFFFF"/>
                </a:highlight>
              </a:rPr>
              <a:t> , cỗ máy kỳ lạ là một tạo tác tính toán trong đó việc thực thi mã bổ sung có thể xảy ra bên ngoài đặc điểm kỹ thuật ban đầu của chương trình. </a:t>
            </a:r>
            <a:r>
              <a:rPr lang="en-GB" sz="1400" baseline="30000">
                <a:solidFill>
                  <a:srgbClr val="0645AD"/>
                </a:solidFill>
                <a:highlight>
                  <a:srgbClr val="FFFFFF"/>
                </a:highlight>
                <a:uFill>
                  <a:noFill/>
                </a:uFill>
                <a:hlinkClick r:id="rId5">
                  <a:extLst>
                    <a:ext uri="{A12FA001-AC4F-418D-AE19-62706E023703}">
                      <ahyp:hlinkClr xmlns:ahyp="http://schemas.microsoft.com/office/drawing/2018/hyperlinkcolor" val="tx"/>
                    </a:ext>
                  </a:extLst>
                </a:hlinkClick>
              </a:rPr>
              <a:t>[1]</a:t>
            </a:r>
            <a:r>
              <a:rPr lang="en-GB" sz="1050">
                <a:solidFill>
                  <a:srgbClr val="202122"/>
                </a:solidFill>
                <a:highlight>
                  <a:srgbClr val="FFFFFF"/>
                </a:highlight>
              </a:rPr>
              <a:t> Nó có liên quan chặt chẽ với khái niệm về các </a:t>
            </a:r>
            <a:r>
              <a:rPr lang="en-GB" sz="1050" b="1">
                <a:solidFill>
                  <a:srgbClr val="202122"/>
                </a:solidFill>
                <a:highlight>
                  <a:srgbClr val="FFFFFF"/>
                </a:highlight>
              </a:rPr>
              <a:t>hướng dẫn kỳ lạ</a:t>
            </a:r>
            <a:r>
              <a:rPr lang="en-GB" sz="1050">
                <a:solidFill>
                  <a:srgbClr val="202122"/>
                </a:solidFill>
                <a:highlight>
                  <a:srgbClr val="FFFFFF"/>
                </a:highlight>
              </a:rPr>
              <a:t> , là các khối xây dựng của một </a:t>
            </a:r>
            <a:r>
              <a:rPr lang="en-GB" sz="1050">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khai thác</a:t>
            </a:r>
            <a:r>
              <a:rPr lang="en-GB" sz="1050">
                <a:solidFill>
                  <a:srgbClr val="202122"/>
                </a:solidFill>
                <a:highlight>
                  <a:srgbClr val="FFFFFF"/>
                </a:highlight>
              </a:rPr>
              <a:t> dựa trên dữ liệu đầu vào được tạo thủ công. </a:t>
            </a:r>
            <a:r>
              <a:rPr lang="en-GB" sz="1400" baseline="30000">
                <a:solidFill>
                  <a:srgbClr val="0645AD"/>
                </a:solidFill>
                <a:highlight>
                  <a:srgbClr val="FFFFFF"/>
                </a:highlight>
                <a:uFill>
                  <a:noFill/>
                </a:uFill>
                <a:hlinkClick r:id="rId6">
                  <a:extLst>
                    <a:ext uri="{A12FA001-AC4F-418D-AE19-62706E023703}">
                      <ahyp:hlinkClr xmlns:ahyp="http://schemas.microsoft.com/office/drawing/2018/hyperlinkcolor" val="tx"/>
                    </a:ext>
                  </a:extLst>
                </a:hlinkClick>
              </a:rPr>
              <a:t>[2]</a:t>
            </a:r>
            <a:endParaRPr sz="1400" baseline="30000">
              <a:solidFill>
                <a:srgbClr val="0645AD"/>
              </a:solidFill>
              <a:highlight>
                <a:srgbClr val="FFFFFF"/>
              </a:highlight>
            </a:endParaRPr>
          </a:p>
          <a:p>
            <a:pPr marL="0" lvl="0" indent="0" algn="l" rtl="0">
              <a:lnSpc>
                <a:spcPct val="100000"/>
              </a:lnSpc>
              <a:spcBef>
                <a:spcPts val="500"/>
              </a:spcBef>
              <a:spcAft>
                <a:spcPts val="0"/>
              </a:spcAft>
              <a:buSzPts val="1100"/>
              <a:buNone/>
            </a:pPr>
            <a:endParaRPr>
              <a:solidFill>
                <a:srgbClr val="333333"/>
              </a:solidFill>
              <a:highlight>
                <a:srgbClr val="FCFCFC"/>
              </a:highlight>
            </a:endParaRPr>
          </a:p>
          <a:p>
            <a:pPr marL="0" lvl="0" indent="0" algn="l" rtl="0">
              <a:lnSpc>
                <a:spcPct val="100000"/>
              </a:lnSpc>
              <a:spcBef>
                <a:spcPts val="0"/>
              </a:spcBef>
              <a:spcAft>
                <a:spcPts val="0"/>
              </a:spcAft>
              <a:buClr>
                <a:schemeClr val="dk1"/>
              </a:buClr>
              <a:buSzPts val="1100"/>
              <a:buFont typeface="Arial"/>
              <a:buNone/>
            </a:pPr>
            <a:r>
              <a:rPr lang="en-GB" sz="1350">
                <a:solidFill>
                  <a:srgbClr val="333333"/>
                </a:solidFill>
                <a:highlight>
                  <a:srgbClr val="FCFCFC"/>
                </a:highlight>
              </a:rPr>
              <a:t>Tuy nhiên, các đầu vào PoC (ví dụ: được cung cấp bởi bộ làm mờ) có thể làm hỏng một số dữ liệu và dẫn các máy kỳ lạ đến trạng thái ban đầu không thể khai thác được. Ví dụ: chương trình có thể thoát ngay sau điểm gặp sự cố do một số kiểm tra về độ chính xác. Vì vậy, các giải pháp của AEG phải tìm kiếm các trạng thái có thể khai thác không chỉ trong </a:t>
            </a:r>
            <a:r>
              <a:rPr lang="en-GB" sz="1350" i="1">
                <a:solidFill>
                  <a:srgbClr val="333333"/>
                </a:solidFill>
                <a:highlight>
                  <a:srgbClr val="FCFCFC"/>
                </a:highlight>
              </a:rPr>
              <a:t>các đường dẫn</a:t>
            </a:r>
            <a:r>
              <a:rPr lang="en-GB" sz="1350">
                <a:solidFill>
                  <a:srgbClr val="333333"/>
                </a:solidFill>
                <a:highlight>
                  <a:srgbClr val="FCFCFC"/>
                </a:highlight>
              </a:rPr>
              <a:t> sự cố do đầu vào PoC thực hiện mà còn trong các </a:t>
            </a:r>
            <a:r>
              <a:rPr lang="en-GB" sz="1350" i="1">
                <a:solidFill>
                  <a:srgbClr val="333333"/>
                </a:solidFill>
                <a:highlight>
                  <a:srgbClr val="FCFCFC"/>
                </a:highlight>
              </a:rPr>
              <a:t>đường dẫn phân kỳ</a:t>
            </a:r>
            <a:r>
              <a:rPr lang="en-GB" sz="1350">
                <a:solidFill>
                  <a:srgbClr val="333333"/>
                </a:solidFill>
                <a:highlight>
                  <a:srgbClr val="FCFCFC"/>
                </a:highlight>
              </a:rPr>
              <a:t> thay thế . Trong nhân hệ điều hành, các đường dẫn phân kỳ gây ra sự hoảng loạn nhân khác nhau. Việc tạo khai thác lỗ hổng UAF trong nhân cũng cần thay đổi bối cảnh của sự hỗn loạn trong nhân và khám phá khả năng khai thác trong đó.</a:t>
            </a:r>
            <a:endParaRPr sz="1350">
              <a:solidFill>
                <a:srgbClr val="333333"/>
              </a:solidFill>
              <a:highlight>
                <a:srgbClr val="FCFCFC"/>
              </a:highlight>
            </a:endParaRPr>
          </a:p>
          <a:p>
            <a:pPr marL="0" lvl="0" indent="0" algn="l" rtl="0">
              <a:lnSpc>
                <a:spcPct val="100000"/>
              </a:lnSpc>
              <a:spcBef>
                <a:spcPts val="2000"/>
              </a:spcBef>
              <a:spcAft>
                <a:spcPts val="0"/>
              </a:spcAft>
              <a:buClr>
                <a:schemeClr val="dk1"/>
              </a:buClr>
              <a:buSzPts val="1100"/>
              <a:buFont typeface="Arial"/>
              <a:buNone/>
            </a:pPr>
            <a:r>
              <a:rPr lang="en-GB" sz="1350">
                <a:solidFill>
                  <a:srgbClr val="333333"/>
                </a:solidFill>
                <a:highlight>
                  <a:srgbClr val="FCFCFC"/>
                </a:highlight>
              </a:rPr>
              <a:t>Đây được gọi là </a:t>
            </a:r>
            <a:r>
              <a:rPr lang="en-GB" sz="1350" i="1">
                <a:solidFill>
                  <a:srgbClr val="333333"/>
                </a:solidFill>
                <a:highlight>
                  <a:srgbClr val="FCFCFC"/>
                </a:highlight>
              </a:rPr>
              <a:t>khả năng khai thác có thể khai thác được</a:t>
            </a:r>
            <a:r>
              <a:rPr lang="en-GB" sz="1350">
                <a:solidFill>
                  <a:srgbClr val="333333"/>
                </a:solidFill>
                <a:highlight>
                  <a:srgbClr val="FCFCFC"/>
                </a:highlight>
              </a:rPr>
              <a:t> , một trong những thách thức cốt lõi của việc khai thác. Rất ít giải pháp của AEG đã chú ý đến vấn đề này.</a:t>
            </a:r>
            <a:endParaRPr sz="1350">
              <a:solidFill>
                <a:srgbClr val="333333"/>
              </a:solidFill>
              <a:highlight>
                <a:srgbClr val="FCFCFC"/>
              </a:highlight>
            </a:endParaRPr>
          </a:p>
          <a:p>
            <a:pPr marL="0" lvl="0" indent="0" algn="l" rtl="0">
              <a:lnSpc>
                <a:spcPct val="100000"/>
              </a:lnSpc>
              <a:spcBef>
                <a:spcPts val="2000"/>
              </a:spcBef>
              <a:spcAft>
                <a:spcPts val="0"/>
              </a:spcAft>
              <a:buSzPts val="1100"/>
              <a:buNone/>
            </a:pPr>
            <a:r>
              <a:rPr lang="en-GB" sz="1400">
                <a:solidFill>
                  <a:srgbClr val="333333"/>
                </a:solidFill>
                <a:highlight>
                  <a:srgbClr val="FCFCFC"/>
                </a:highlight>
              </a:rPr>
              <a:t>Thách thức 2: Các giải pháp hiện tại chủ yếu dựa vào thực thi tượng trưng để khám phá các đường dẫn chương trình (ví dụ: để khám phá lỗ hổng) hoặc thực hiện lập luận (ví dụ: để tạo trường hợp thử nghiệm và khai thác). AEG và Mayhem sử dụng thực thi biểu tượng để khám phá các đường dẫn có thể truy cập từ điểm dễ bị tổn thương và tìm kiếm các trạng thái có thể khai thác, có thể giảm thiểu vấn đề dẫn xuất khai thác đã nói ở trên. Tuy nhiên, việc thực thi tượng trưng có các vấn đề về khả năng mở rộng và hoạt động kém trong quá trình khai thác.</a:t>
            </a:r>
            <a:endParaRPr sz="1400">
              <a:solidFill>
                <a:srgbClr val="333333"/>
              </a:solidFill>
              <a:highlight>
                <a:srgbClr val="FCFCFC"/>
              </a:highlight>
            </a:endParaRPr>
          </a:p>
          <a:p>
            <a:pPr marL="0" lvl="0" indent="0" algn="l" rtl="0">
              <a:lnSpc>
                <a:spcPct val="100000"/>
              </a:lnSpc>
              <a:spcBef>
                <a:spcPts val="0"/>
              </a:spcBef>
              <a:spcAft>
                <a:spcPts val="0"/>
              </a:spcAft>
              <a:buSzPts val="1100"/>
              <a:buNone/>
            </a:pPr>
            <a:endParaRPr sz="1400">
              <a:solidFill>
                <a:srgbClr val="333333"/>
              </a:solidFill>
              <a:highlight>
                <a:srgbClr val="FCFCFC"/>
              </a:highlight>
            </a:endParaRPr>
          </a:p>
          <a:p>
            <a:pPr marL="0" lvl="0" indent="0" algn="l" rtl="0">
              <a:lnSpc>
                <a:spcPct val="100000"/>
              </a:lnSpc>
              <a:spcBef>
                <a:spcPts val="0"/>
              </a:spcBef>
              <a:spcAft>
                <a:spcPts val="0"/>
              </a:spcAft>
              <a:buSzPts val="1100"/>
              <a:buNone/>
            </a:pPr>
            <a:r>
              <a:rPr lang="en-GB" sz="1400">
                <a:solidFill>
                  <a:srgbClr val="333333"/>
                </a:solidFill>
                <a:highlight>
                  <a:srgbClr val="FCFCFC"/>
                </a:highlight>
              </a:rPr>
              <a:t>Đầu tiên, nó phải đối mặt với vấn đề </a:t>
            </a:r>
            <a:r>
              <a:rPr lang="en-GB" sz="1400" i="1">
                <a:solidFill>
                  <a:srgbClr val="333333"/>
                </a:solidFill>
                <a:highlight>
                  <a:srgbClr val="FCFCFC"/>
                </a:highlight>
              </a:rPr>
              <a:t>bùng nổ đường dẫn</a:t>
            </a:r>
            <a:r>
              <a:rPr lang="en-GB" sz="1400">
                <a:solidFill>
                  <a:srgbClr val="333333"/>
                </a:solidFill>
                <a:highlight>
                  <a:srgbClr val="FCFCFC"/>
                </a:highlight>
              </a:rPr>
              <a:t> khi khai thác các đường dẫn và tiêu tốn quá nhiều tài nguyên ngay cả khi chỉ phân tích một đường dẫn. Thứ hai, nó trở nên mù quáng trước một số trạng thái có thể khai thác được sau khi cụ thể hóa một số giá trị. Ví dụ: nó phải cụ thể hóa các đối số tượng trưng của cấp phát bộ nhớ và chỉ mục tượng trưng của các hoạt động truy cập bộ nhớ trong một đường dẫn, để mô hình hóa các trạng thái bộ nhớ và cho phép khám phá các đường dẫn phụ sau. Nhưng các giá trị cụ thể hóa có thể dẫn đến trạng thái bộ nhớ không thể khai thác được.</a:t>
            </a:r>
            <a:endParaRPr sz="1400">
              <a:solidFill>
                <a:srgbClr val="333333"/>
              </a:solidFill>
              <a:highlight>
                <a:srgbClr val="FCFCFC"/>
              </a:highlight>
            </a:endParaRPr>
          </a:p>
          <a:p>
            <a:pPr marL="0" lvl="0" indent="0" algn="l" rtl="0">
              <a:lnSpc>
                <a:spcPct val="100000"/>
              </a:lnSpc>
              <a:spcBef>
                <a:spcPts val="2000"/>
              </a:spcBef>
              <a:spcAft>
                <a:spcPts val="0"/>
              </a:spcAft>
              <a:buSzPts val="1100"/>
              <a:buNone/>
            </a:pPr>
            <a:r>
              <a:rPr lang="en-GB" sz="1400">
                <a:solidFill>
                  <a:srgbClr val="333333"/>
                </a:solidFill>
                <a:highlight>
                  <a:srgbClr val="FCFCFC"/>
                </a:highlight>
              </a:rPr>
              <a:t>Thách thứ 3: </a:t>
            </a:r>
            <a:r>
              <a:rPr lang="en-GB" sz="1400" i="1">
                <a:solidFill>
                  <a:srgbClr val="333333"/>
                </a:solidFill>
                <a:highlight>
                  <a:srgbClr val="FCFCFC"/>
                </a:highlight>
              </a:rPr>
              <a:t>Khai thác lỗ hổng trong nhân hệ điều hành-&gt; Các lỗ hổng trong nhân hệ điều hành</a:t>
            </a:r>
            <a:r>
              <a:rPr lang="en-GB" sz="1400">
                <a:solidFill>
                  <a:srgbClr val="333333"/>
                </a:solidFill>
                <a:highlight>
                  <a:srgbClr val="FCFCFC"/>
                </a:highlight>
              </a:rPr>
              <a:t> có độ phức tạp cao hơn các lỗ hổng khác và không có giải pháp nào có thể hỗ trợ đánh giá khả năng khai thác cho chúng. Thông thường, các lỗ hổng trong nhân hệ điều hành có thể dẫn đến leo thang đặc quyền và rò rỉ dữ liệu quan trọng.</a:t>
            </a:r>
            <a:endParaRPr sz="1400">
              <a:solidFill>
                <a:srgbClr val="333333"/>
              </a:solidFill>
              <a:highlight>
                <a:srgbClr val="FCFCFC"/>
              </a:highlight>
            </a:endParaRPr>
          </a:p>
          <a:p>
            <a:pPr marL="0" lvl="0" indent="0" algn="l" rtl="0">
              <a:lnSpc>
                <a:spcPct val="100000"/>
              </a:lnSpc>
              <a:spcBef>
                <a:spcPts val="2000"/>
              </a:spcBef>
              <a:spcAft>
                <a:spcPts val="0"/>
              </a:spcAft>
              <a:buSzPts val="1100"/>
              <a:buNone/>
            </a:pPr>
            <a:r>
              <a:rPr lang="en-GB" sz="1400">
                <a:solidFill>
                  <a:srgbClr val="333333"/>
                </a:solidFill>
                <a:highlight>
                  <a:srgbClr val="FCFCFC"/>
                </a:highlight>
              </a:rPr>
              <a:t>Để giải quyết vấn đề về khả năng khai thác, chúng ta phải tìm kiếm các trạng thái có thể khai thác trong các đường dẫn phân kỳ chứ không chỉ các đường dẫn bị lỗi. Tuy nhiên, việc thực thi biểu tượng được sử dụng nhiều trong các giải pháp hiện tại có một số thách thức nghiêm trọng và không phù hợp để khám phá đường dẫn hoặc tìm kiếm trạng thái có thể khai thác, đặc biệt là đối với lỗ hổng dựa trên heap hoặc UAF trong nhân hệ điều hành. Vì vậy, thay vì thực thi biểu tượng, chúng tôi sử dụng fuzz để khám phá những con đường khác nhau.</a:t>
            </a:r>
            <a:endParaRPr sz="1400">
              <a:solidFill>
                <a:srgbClr val="333333"/>
              </a:solidFill>
              <a:highlight>
                <a:srgbClr val="FCFCFC"/>
              </a:highlight>
            </a:endParaRPr>
          </a:p>
          <a:p>
            <a:pPr marL="0" lvl="0" indent="0" algn="l" rtl="0">
              <a:lnSpc>
                <a:spcPct val="100000"/>
              </a:lnSpc>
              <a:spcBef>
                <a:spcPts val="2000"/>
              </a:spcBef>
              <a:spcAft>
                <a:spcPts val="0"/>
              </a:spcAft>
              <a:buSzPts val="1100"/>
              <a:buNone/>
            </a:pPr>
            <a:endParaRPr sz="1400">
              <a:solidFill>
                <a:srgbClr val="333333"/>
              </a:solidFill>
              <a:highlight>
                <a:srgbClr val="FCFCFC"/>
              </a:highlight>
            </a:endParaRPr>
          </a:p>
          <a:p>
            <a:pPr marL="0" lvl="0" indent="0" algn="l" rtl="0">
              <a:lnSpc>
                <a:spcPct val="100000"/>
              </a:lnSpc>
              <a:spcBef>
                <a:spcPts val="2000"/>
              </a:spcBef>
              <a:spcAft>
                <a:spcPts val="2000"/>
              </a:spcAft>
              <a:buSzPts val="1100"/>
              <a:buNone/>
            </a:pPr>
            <a:endParaRPr sz="1400">
              <a:solidFill>
                <a:srgbClr val="333333"/>
              </a:solidFill>
              <a:highlight>
                <a:srgbClr val="FCFCFC"/>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c11a022f1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c11a022f1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c11a022f1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c11a022f1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gddf0360eaa34160_1407"/>
          <p:cNvGrpSpPr/>
          <p:nvPr/>
        </p:nvGrpSpPr>
        <p:grpSpPr>
          <a:xfrm>
            <a:off x="7343003" y="3409675"/>
            <a:ext cx="1691422" cy="1732548"/>
            <a:chOff x="7343003" y="3409675"/>
            <a:chExt cx="1691422" cy="1732548"/>
          </a:xfrm>
        </p:grpSpPr>
        <p:grpSp>
          <p:nvGrpSpPr>
            <p:cNvPr id="11" name="Google Shape;11;gddf0360eaa34160_1407"/>
            <p:cNvGrpSpPr/>
            <p:nvPr/>
          </p:nvGrpSpPr>
          <p:grpSpPr>
            <a:xfrm>
              <a:off x="7343003" y="4453711"/>
              <a:ext cx="316800" cy="688513"/>
              <a:chOff x="7343003" y="4453711"/>
              <a:chExt cx="316800" cy="688513"/>
            </a:xfrm>
          </p:grpSpPr>
          <p:sp>
            <p:nvSpPr>
              <p:cNvPr id="12" name="Google Shape;12;gddf0360eaa34160_1407"/>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gddf0360eaa34160_1407"/>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gddf0360eaa34160_1407"/>
            <p:cNvGrpSpPr/>
            <p:nvPr/>
          </p:nvGrpSpPr>
          <p:grpSpPr>
            <a:xfrm>
              <a:off x="7801210" y="4105700"/>
              <a:ext cx="316800" cy="1036523"/>
              <a:chOff x="7801210" y="4105700"/>
              <a:chExt cx="316800" cy="1036523"/>
            </a:xfrm>
          </p:grpSpPr>
          <p:sp>
            <p:nvSpPr>
              <p:cNvPr id="15" name="Google Shape;15;gddf0360eaa34160_1407"/>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gddf0360eaa34160_1407"/>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gddf0360eaa34160_140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gddf0360eaa34160_1407"/>
            <p:cNvGrpSpPr/>
            <p:nvPr/>
          </p:nvGrpSpPr>
          <p:grpSpPr>
            <a:xfrm>
              <a:off x="8259418" y="3757688"/>
              <a:ext cx="316800" cy="1384535"/>
              <a:chOff x="8259418" y="3757688"/>
              <a:chExt cx="316800" cy="1384535"/>
            </a:xfrm>
          </p:grpSpPr>
          <p:sp>
            <p:nvSpPr>
              <p:cNvPr id="19" name="Google Shape;19;gddf0360eaa34160_1407"/>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gddf0360eaa34160_1407"/>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gddf0360eaa34160_1407"/>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gddf0360eaa34160_1407"/>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gddf0360eaa34160_1407"/>
            <p:cNvGrpSpPr/>
            <p:nvPr/>
          </p:nvGrpSpPr>
          <p:grpSpPr>
            <a:xfrm>
              <a:off x="8717625" y="3409675"/>
              <a:ext cx="316800" cy="1732548"/>
              <a:chOff x="8717625" y="3409675"/>
              <a:chExt cx="316800" cy="1732548"/>
            </a:xfrm>
          </p:grpSpPr>
          <p:sp>
            <p:nvSpPr>
              <p:cNvPr id="24" name="Google Shape;24;gddf0360eaa34160_1407"/>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gddf0360eaa34160_1407"/>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gddf0360eaa34160_1407"/>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gddf0360eaa34160_140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gddf0360eaa34160_1407"/>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gddf0360eaa34160_1407"/>
          <p:cNvGrpSpPr/>
          <p:nvPr/>
        </p:nvGrpSpPr>
        <p:grpSpPr>
          <a:xfrm>
            <a:off x="5043503" y="0"/>
            <a:ext cx="3814072" cy="3839102"/>
            <a:chOff x="5043503" y="0"/>
            <a:chExt cx="3814072" cy="3839102"/>
          </a:xfrm>
        </p:grpSpPr>
        <p:sp>
          <p:nvSpPr>
            <p:cNvPr id="30" name="Google Shape;30;gddf0360eaa34160_1407"/>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gddf0360eaa34160_1407"/>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gddf0360eaa34160_1407"/>
            <p:cNvGrpSpPr/>
            <p:nvPr/>
          </p:nvGrpSpPr>
          <p:grpSpPr>
            <a:xfrm>
              <a:off x="7647812" y="2704283"/>
              <a:ext cx="635219" cy="635219"/>
              <a:chOff x="6725724" y="2701260"/>
              <a:chExt cx="1208101" cy="1208100"/>
            </a:xfrm>
          </p:grpSpPr>
          <p:sp>
            <p:nvSpPr>
              <p:cNvPr id="33" name="Google Shape;33;gddf0360eaa34160_1407"/>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gddf0360eaa34160_1407"/>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gddf0360eaa34160_1407"/>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gddf0360eaa34160_1407"/>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gddf0360eaa34160_1407"/>
            <p:cNvGrpSpPr/>
            <p:nvPr/>
          </p:nvGrpSpPr>
          <p:grpSpPr>
            <a:xfrm>
              <a:off x="7952720" y="179238"/>
              <a:ext cx="873165" cy="873003"/>
              <a:chOff x="7754428" y="208725"/>
              <a:chExt cx="541800" cy="541800"/>
            </a:xfrm>
          </p:grpSpPr>
          <p:sp>
            <p:nvSpPr>
              <p:cNvPr id="38" name="Google Shape;38;gddf0360eaa34160_1407"/>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gddf0360eaa34160_1407"/>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gddf0360eaa34160_1407"/>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ddf0360eaa34160_1407"/>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gddf0360eaa34160_1407"/>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gddf0360eaa34160_1407"/>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gddf0360eaa34160_1407"/>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gddf0360eaa34160_1407"/>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gddf0360eaa34160_1407"/>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gddf0360eaa34160_1407"/>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gddf0360eaa34160_140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gddf0360eaa34160_1539"/>
          <p:cNvGrpSpPr/>
          <p:nvPr/>
        </p:nvGrpSpPr>
        <p:grpSpPr>
          <a:xfrm>
            <a:off x="52" y="4099200"/>
            <a:ext cx="9144036" cy="1044300"/>
            <a:chOff x="52" y="4099200"/>
            <a:chExt cx="9144036" cy="1044300"/>
          </a:xfrm>
        </p:grpSpPr>
        <p:grpSp>
          <p:nvGrpSpPr>
            <p:cNvPr id="143" name="Google Shape;143;gddf0360eaa34160_1539"/>
            <p:cNvGrpSpPr/>
            <p:nvPr/>
          </p:nvGrpSpPr>
          <p:grpSpPr>
            <a:xfrm>
              <a:off x="52" y="4309200"/>
              <a:ext cx="231622" cy="834300"/>
              <a:chOff x="2688737" y="4301380"/>
              <a:chExt cx="231900" cy="834300"/>
            </a:xfrm>
          </p:grpSpPr>
          <p:sp>
            <p:nvSpPr>
              <p:cNvPr id="144" name="Google Shape;144;gddf0360eaa34160_15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gddf0360eaa34160_1539"/>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ddf0360eaa34160_15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gddf0360eaa34160_15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gddf0360eaa34160_1539"/>
            <p:cNvGrpSpPr/>
            <p:nvPr/>
          </p:nvGrpSpPr>
          <p:grpSpPr>
            <a:xfrm>
              <a:off x="371406" y="4099200"/>
              <a:ext cx="231622" cy="1044300"/>
              <a:chOff x="2688737" y="4091380"/>
              <a:chExt cx="231900" cy="1044300"/>
            </a:xfrm>
          </p:grpSpPr>
          <p:sp>
            <p:nvSpPr>
              <p:cNvPr id="149" name="Google Shape;149;gddf0360eaa34160_15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ddf0360eaa34160_1539"/>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ddf0360eaa34160_15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gddf0360eaa34160_1539"/>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gddf0360eaa34160_15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gddf0360eaa34160_1539"/>
            <p:cNvGrpSpPr/>
            <p:nvPr/>
          </p:nvGrpSpPr>
          <p:grpSpPr>
            <a:xfrm>
              <a:off x="742761" y="4309200"/>
              <a:ext cx="231622" cy="834300"/>
              <a:chOff x="2688737" y="4301380"/>
              <a:chExt cx="231900" cy="834300"/>
            </a:xfrm>
          </p:grpSpPr>
          <p:sp>
            <p:nvSpPr>
              <p:cNvPr id="155" name="Google Shape;155;gddf0360eaa34160_15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gddf0360eaa34160_1539"/>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gddf0360eaa34160_15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ddf0360eaa34160_15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gddf0360eaa34160_1539"/>
            <p:cNvGrpSpPr/>
            <p:nvPr/>
          </p:nvGrpSpPr>
          <p:grpSpPr>
            <a:xfrm>
              <a:off x="1114115" y="4518900"/>
              <a:ext cx="231622" cy="624600"/>
              <a:chOff x="2688737" y="4511080"/>
              <a:chExt cx="231900" cy="624600"/>
            </a:xfrm>
          </p:grpSpPr>
          <p:sp>
            <p:nvSpPr>
              <p:cNvPr id="160" name="Google Shape;160;gddf0360eaa34160_15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gddf0360eaa34160_15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ddf0360eaa34160_15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gddf0360eaa34160_1539"/>
            <p:cNvGrpSpPr/>
            <p:nvPr/>
          </p:nvGrpSpPr>
          <p:grpSpPr>
            <a:xfrm>
              <a:off x="1856753" y="4099200"/>
              <a:ext cx="231600" cy="1044300"/>
              <a:chOff x="1856753" y="4099200"/>
              <a:chExt cx="231600" cy="1044300"/>
            </a:xfrm>
          </p:grpSpPr>
          <p:sp>
            <p:nvSpPr>
              <p:cNvPr id="164" name="Google Shape;164;gddf0360eaa34160_1539"/>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gddf0360eaa34160_1539"/>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gddf0360eaa34160_1539"/>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gddf0360eaa34160_1539"/>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ddf0360eaa34160_1539"/>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gddf0360eaa34160_1539"/>
            <p:cNvGrpSpPr/>
            <p:nvPr/>
          </p:nvGrpSpPr>
          <p:grpSpPr>
            <a:xfrm>
              <a:off x="2228107" y="4309200"/>
              <a:ext cx="231600" cy="834300"/>
              <a:chOff x="2228107" y="4309200"/>
              <a:chExt cx="231600" cy="834300"/>
            </a:xfrm>
          </p:grpSpPr>
          <p:sp>
            <p:nvSpPr>
              <p:cNvPr id="170" name="Google Shape;170;gddf0360eaa34160_1539"/>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gddf0360eaa34160_1539"/>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ddf0360eaa34160_1539"/>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gddf0360eaa34160_1539"/>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gddf0360eaa34160_1539"/>
            <p:cNvGrpSpPr/>
            <p:nvPr/>
          </p:nvGrpSpPr>
          <p:grpSpPr>
            <a:xfrm>
              <a:off x="2599462" y="4518900"/>
              <a:ext cx="231600" cy="624600"/>
              <a:chOff x="2599462" y="4518900"/>
              <a:chExt cx="231600" cy="624600"/>
            </a:xfrm>
          </p:grpSpPr>
          <p:sp>
            <p:nvSpPr>
              <p:cNvPr id="175" name="Google Shape;175;gddf0360eaa34160_1539"/>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gddf0360eaa34160_1539"/>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gddf0360eaa34160_1539"/>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gddf0360eaa34160_1539"/>
            <p:cNvGrpSpPr/>
            <p:nvPr/>
          </p:nvGrpSpPr>
          <p:grpSpPr>
            <a:xfrm>
              <a:off x="3342171" y="4099200"/>
              <a:ext cx="231600" cy="1044300"/>
              <a:chOff x="3342171" y="4099200"/>
              <a:chExt cx="231600" cy="1044300"/>
            </a:xfrm>
          </p:grpSpPr>
          <p:sp>
            <p:nvSpPr>
              <p:cNvPr id="179" name="Google Shape;179;gddf0360eaa34160_1539"/>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gddf0360eaa34160_1539"/>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gddf0360eaa34160_1539"/>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gddf0360eaa34160_1539"/>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gddf0360eaa34160_1539"/>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gddf0360eaa34160_1539"/>
            <p:cNvGrpSpPr/>
            <p:nvPr/>
          </p:nvGrpSpPr>
          <p:grpSpPr>
            <a:xfrm>
              <a:off x="3713525" y="4309200"/>
              <a:ext cx="231600" cy="834300"/>
              <a:chOff x="3713525" y="4309200"/>
              <a:chExt cx="231600" cy="834300"/>
            </a:xfrm>
          </p:grpSpPr>
          <p:sp>
            <p:nvSpPr>
              <p:cNvPr id="185" name="Google Shape;185;gddf0360eaa34160_1539"/>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ddf0360eaa34160_1539"/>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gddf0360eaa34160_1539"/>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gddf0360eaa34160_1539"/>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gddf0360eaa34160_1539"/>
            <p:cNvGrpSpPr/>
            <p:nvPr/>
          </p:nvGrpSpPr>
          <p:grpSpPr>
            <a:xfrm>
              <a:off x="1485398" y="4309200"/>
              <a:ext cx="231600" cy="834300"/>
              <a:chOff x="1485398" y="4309200"/>
              <a:chExt cx="231600" cy="834300"/>
            </a:xfrm>
          </p:grpSpPr>
          <p:sp>
            <p:nvSpPr>
              <p:cNvPr id="190" name="Google Shape;190;gddf0360eaa34160_1539"/>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gddf0360eaa34160_1539"/>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ddf0360eaa34160_1539"/>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gddf0360eaa34160_1539"/>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gddf0360eaa34160_1539"/>
            <p:cNvGrpSpPr/>
            <p:nvPr/>
          </p:nvGrpSpPr>
          <p:grpSpPr>
            <a:xfrm>
              <a:off x="4084879" y="4518900"/>
              <a:ext cx="231600" cy="624600"/>
              <a:chOff x="4084879" y="4518900"/>
              <a:chExt cx="231600" cy="624600"/>
            </a:xfrm>
          </p:grpSpPr>
          <p:sp>
            <p:nvSpPr>
              <p:cNvPr id="195" name="Google Shape;195;gddf0360eaa34160_1539"/>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ddf0360eaa34160_1539"/>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ddf0360eaa34160_1539"/>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gddf0360eaa34160_1539"/>
            <p:cNvGrpSpPr/>
            <p:nvPr/>
          </p:nvGrpSpPr>
          <p:grpSpPr>
            <a:xfrm>
              <a:off x="2970816" y="4309200"/>
              <a:ext cx="231600" cy="834300"/>
              <a:chOff x="2970816" y="4309200"/>
              <a:chExt cx="231600" cy="834300"/>
            </a:xfrm>
          </p:grpSpPr>
          <p:sp>
            <p:nvSpPr>
              <p:cNvPr id="199" name="Google Shape;199;gddf0360eaa34160_153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gddf0360eaa34160_1539"/>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gddf0360eaa34160_1539"/>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ddf0360eaa34160_1539"/>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gddf0360eaa34160_1539"/>
            <p:cNvGrpSpPr/>
            <p:nvPr/>
          </p:nvGrpSpPr>
          <p:grpSpPr>
            <a:xfrm>
              <a:off x="4456234" y="4309200"/>
              <a:ext cx="231600" cy="834300"/>
              <a:chOff x="4456234" y="4309200"/>
              <a:chExt cx="231600" cy="834300"/>
            </a:xfrm>
          </p:grpSpPr>
          <p:sp>
            <p:nvSpPr>
              <p:cNvPr id="204" name="Google Shape;204;gddf0360eaa34160_1539"/>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ddf0360eaa34160_1539"/>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gddf0360eaa34160_1539"/>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ddf0360eaa34160_1539"/>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gddf0360eaa34160_1539"/>
            <p:cNvGrpSpPr/>
            <p:nvPr/>
          </p:nvGrpSpPr>
          <p:grpSpPr>
            <a:xfrm>
              <a:off x="4827588" y="4099200"/>
              <a:ext cx="231600" cy="1044300"/>
              <a:chOff x="4827588" y="4099200"/>
              <a:chExt cx="231600" cy="1044300"/>
            </a:xfrm>
          </p:grpSpPr>
          <p:sp>
            <p:nvSpPr>
              <p:cNvPr id="209" name="Google Shape;209;gddf0360eaa34160_153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ddf0360eaa34160_1539"/>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gddf0360eaa34160_1539"/>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ddf0360eaa34160_1539"/>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gddf0360eaa34160_1539"/>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gddf0360eaa34160_1539"/>
            <p:cNvGrpSpPr/>
            <p:nvPr/>
          </p:nvGrpSpPr>
          <p:grpSpPr>
            <a:xfrm>
              <a:off x="5198943" y="4309200"/>
              <a:ext cx="231600" cy="834300"/>
              <a:chOff x="5198943" y="4309200"/>
              <a:chExt cx="231600" cy="834300"/>
            </a:xfrm>
          </p:grpSpPr>
          <p:sp>
            <p:nvSpPr>
              <p:cNvPr id="215" name="Google Shape;215;gddf0360eaa34160_1539"/>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ddf0360eaa34160_1539"/>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ddf0360eaa34160_1539"/>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gddf0360eaa34160_1539"/>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gddf0360eaa34160_1539"/>
            <p:cNvGrpSpPr/>
            <p:nvPr/>
          </p:nvGrpSpPr>
          <p:grpSpPr>
            <a:xfrm>
              <a:off x="5570297" y="4518900"/>
              <a:ext cx="231600" cy="624600"/>
              <a:chOff x="5570297" y="4518900"/>
              <a:chExt cx="231600" cy="624600"/>
            </a:xfrm>
          </p:grpSpPr>
          <p:sp>
            <p:nvSpPr>
              <p:cNvPr id="220" name="Google Shape;220;gddf0360eaa34160_1539"/>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gddf0360eaa34160_1539"/>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ddf0360eaa34160_1539"/>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gddf0360eaa34160_1539"/>
            <p:cNvGrpSpPr/>
            <p:nvPr/>
          </p:nvGrpSpPr>
          <p:grpSpPr>
            <a:xfrm>
              <a:off x="5941652" y="4309200"/>
              <a:ext cx="231600" cy="834300"/>
              <a:chOff x="5941652" y="4309200"/>
              <a:chExt cx="231600" cy="834300"/>
            </a:xfrm>
          </p:grpSpPr>
          <p:sp>
            <p:nvSpPr>
              <p:cNvPr id="224" name="Google Shape;224;gddf0360eaa34160_1539"/>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ddf0360eaa34160_1539"/>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gddf0360eaa34160_1539"/>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ddf0360eaa34160_1539"/>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gddf0360eaa34160_1539"/>
            <p:cNvGrpSpPr/>
            <p:nvPr/>
          </p:nvGrpSpPr>
          <p:grpSpPr>
            <a:xfrm>
              <a:off x="6313006" y="4099200"/>
              <a:ext cx="231600" cy="1044300"/>
              <a:chOff x="6313006" y="4099200"/>
              <a:chExt cx="231600" cy="1044300"/>
            </a:xfrm>
          </p:grpSpPr>
          <p:sp>
            <p:nvSpPr>
              <p:cNvPr id="229" name="Google Shape;229;gddf0360eaa34160_153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ddf0360eaa34160_1539"/>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ddf0360eaa34160_1539"/>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ddf0360eaa34160_1539"/>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ddf0360eaa34160_1539"/>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gddf0360eaa34160_1539"/>
            <p:cNvGrpSpPr/>
            <p:nvPr/>
          </p:nvGrpSpPr>
          <p:grpSpPr>
            <a:xfrm>
              <a:off x="6684361" y="4309200"/>
              <a:ext cx="231600" cy="834300"/>
              <a:chOff x="6684361" y="4309200"/>
              <a:chExt cx="231600" cy="834300"/>
            </a:xfrm>
          </p:grpSpPr>
          <p:sp>
            <p:nvSpPr>
              <p:cNvPr id="235" name="Google Shape;235;gddf0360eaa34160_1539"/>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gddf0360eaa34160_1539"/>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ddf0360eaa34160_1539"/>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gddf0360eaa34160_1539"/>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gddf0360eaa34160_1539"/>
            <p:cNvGrpSpPr/>
            <p:nvPr/>
          </p:nvGrpSpPr>
          <p:grpSpPr>
            <a:xfrm>
              <a:off x="7055715" y="4518900"/>
              <a:ext cx="231600" cy="624600"/>
              <a:chOff x="7055715" y="4518900"/>
              <a:chExt cx="231600" cy="624600"/>
            </a:xfrm>
          </p:grpSpPr>
          <p:sp>
            <p:nvSpPr>
              <p:cNvPr id="240" name="Google Shape;240;gddf0360eaa34160_1539"/>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ddf0360eaa34160_1539"/>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gddf0360eaa34160_1539"/>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gddf0360eaa34160_1539"/>
            <p:cNvGrpSpPr/>
            <p:nvPr/>
          </p:nvGrpSpPr>
          <p:grpSpPr>
            <a:xfrm>
              <a:off x="7798424" y="4099200"/>
              <a:ext cx="231600" cy="1044300"/>
              <a:chOff x="7798424" y="4099200"/>
              <a:chExt cx="231600" cy="1044300"/>
            </a:xfrm>
          </p:grpSpPr>
          <p:sp>
            <p:nvSpPr>
              <p:cNvPr id="244" name="Google Shape;244;gddf0360eaa34160_1539"/>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ddf0360eaa34160_1539"/>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ddf0360eaa34160_1539"/>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ddf0360eaa34160_1539"/>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ddf0360eaa34160_1539"/>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gddf0360eaa34160_1539"/>
            <p:cNvGrpSpPr/>
            <p:nvPr/>
          </p:nvGrpSpPr>
          <p:grpSpPr>
            <a:xfrm>
              <a:off x="8169779" y="4309200"/>
              <a:ext cx="231600" cy="834300"/>
              <a:chOff x="8169779" y="4309200"/>
              <a:chExt cx="231600" cy="834300"/>
            </a:xfrm>
          </p:grpSpPr>
          <p:sp>
            <p:nvSpPr>
              <p:cNvPr id="250" name="Google Shape;250;gddf0360eaa34160_1539"/>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ddf0360eaa34160_1539"/>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ddf0360eaa34160_1539"/>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ddf0360eaa34160_1539"/>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gddf0360eaa34160_1539"/>
            <p:cNvGrpSpPr/>
            <p:nvPr/>
          </p:nvGrpSpPr>
          <p:grpSpPr>
            <a:xfrm>
              <a:off x="7427070" y="4309200"/>
              <a:ext cx="231600" cy="834300"/>
              <a:chOff x="7427070" y="4309200"/>
              <a:chExt cx="231600" cy="834300"/>
            </a:xfrm>
          </p:grpSpPr>
          <p:sp>
            <p:nvSpPr>
              <p:cNvPr id="255" name="Google Shape;255;gddf0360eaa34160_1539"/>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ddf0360eaa34160_1539"/>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ddf0360eaa34160_1539"/>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ddf0360eaa34160_1539"/>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gddf0360eaa34160_1539"/>
            <p:cNvGrpSpPr/>
            <p:nvPr/>
          </p:nvGrpSpPr>
          <p:grpSpPr>
            <a:xfrm>
              <a:off x="8541133" y="4518900"/>
              <a:ext cx="231600" cy="624600"/>
              <a:chOff x="8541133" y="4518900"/>
              <a:chExt cx="231600" cy="624600"/>
            </a:xfrm>
          </p:grpSpPr>
          <p:sp>
            <p:nvSpPr>
              <p:cNvPr id="260" name="Google Shape;260;gddf0360eaa34160_1539"/>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ddf0360eaa34160_1539"/>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ddf0360eaa34160_1539"/>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gddf0360eaa34160_1539"/>
            <p:cNvGrpSpPr/>
            <p:nvPr/>
          </p:nvGrpSpPr>
          <p:grpSpPr>
            <a:xfrm>
              <a:off x="8912488" y="4309200"/>
              <a:ext cx="231600" cy="834300"/>
              <a:chOff x="8912488" y="4309200"/>
              <a:chExt cx="231600" cy="834300"/>
            </a:xfrm>
          </p:grpSpPr>
          <p:sp>
            <p:nvSpPr>
              <p:cNvPr id="264" name="Google Shape;264;gddf0360eaa34160_1539"/>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ddf0360eaa34160_1539"/>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ddf0360eaa34160_1539"/>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ddf0360eaa34160_1539"/>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gddf0360eaa34160_1539"/>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gddf0360eaa34160_1539"/>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gddf0360eaa34160_153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gddf0360eaa34160_166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2">
    <p:spTree>
      <p:nvGrpSpPr>
        <p:cNvPr id="1" name="Shape 273"/>
        <p:cNvGrpSpPr/>
        <p:nvPr/>
      </p:nvGrpSpPr>
      <p:grpSpPr>
        <a:xfrm>
          <a:off x="0" y="0"/>
          <a:ext cx="0" cy="0"/>
          <a:chOff x="0" y="0"/>
          <a:chExt cx="0" cy="0"/>
        </a:xfrm>
      </p:grpSpPr>
      <p:pic>
        <p:nvPicPr>
          <p:cNvPr id="274" name="Google Shape;274;gddf0360eaa34160_1671"/>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275" name="Google Shape;275;gddf0360eaa34160_1671"/>
          <p:cNvSpPr txBox="1">
            <a:spLocks noGrp="1"/>
          </p:cNvSpPr>
          <p:nvPr>
            <p:ph type="title"/>
          </p:nvPr>
        </p:nvSpPr>
        <p:spPr>
          <a:xfrm>
            <a:off x="715100" y="1785888"/>
            <a:ext cx="1275300" cy="997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sz="6000" b="1"/>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276" name="Google Shape;276;gddf0360eaa34160_1671"/>
          <p:cNvSpPr txBox="1">
            <a:spLocks noGrp="1"/>
          </p:cNvSpPr>
          <p:nvPr>
            <p:ph type="subTitle" idx="1"/>
          </p:nvPr>
        </p:nvSpPr>
        <p:spPr>
          <a:xfrm>
            <a:off x="720000" y="3146366"/>
            <a:ext cx="2336400" cy="484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7" name="Google Shape;277;gddf0360eaa34160_1671"/>
          <p:cNvSpPr txBox="1">
            <a:spLocks noGrp="1"/>
          </p:cNvSpPr>
          <p:nvPr>
            <p:ph type="title" idx="2"/>
          </p:nvPr>
        </p:nvSpPr>
        <p:spPr>
          <a:xfrm>
            <a:off x="3398900" y="1785888"/>
            <a:ext cx="1275300" cy="997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sz="6000" b="1"/>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278" name="Google Shape;278;gddf0360eaa34160_1671"/>
          <p:cNvSpPr txBox="1">
            <a:spLocks noGrp="1"/>
          </p:cNvSpPr>
          <p:nvPr>
            <p:ph type="subTitle" idx="3"/>
          </p:nvPr>
        </p:nvSpPr>
        <p:spPr>
          <a:xfrm>
            <a:off x="3403800" y="3146366"/>
            <a:ext cx="2336400" cy="484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9" name="Google Shape;279;gddf0360eaa34160_1671"/>
          <p:cNvSpPr txBox="1">
            <a:spLocks noGrp="1"/>
          </p:cNvSpPr>
          <p:nvPr>
            <p:ph type="title" idx="4"/>
          </p:nvPr>
        </p:nvSpPr>
        <p:spPr>
          <a:xfrm>
            <a:off x="6087600" y="1785863"/>
            <a:ext cx="1275300" cy="997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sz="6000" b="1"/>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280" name="Google Shape;280;gddf0360eaa34160_1671"/>
          <p:cNvSpPr txBox="1">
            <a:spLocks noGrp="1"/>
          </p:cNvSpPr>
          <p:nvPr>
            <p:ph type="subTitle" idx="5"/>
          </p:nvPr>
        </p:nvSpPr>
        <p:spPr>
          <a:xfrm>
            <a:off x="6092500" y="3146366"/>
            <a:ext cx="2336400" cy="484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1" name="Google Shape;281;gddf0360eaa34160_1671"/>
          <p:cNvSpPr txBox="1">
            <a:spLocks noGrp="1"/>
          </p:cNvSpPr>
          <p:nvPr>
            <p:ph type="subTitle" idx="6"/>
          </p:nvPr>
        </p:nvSpPr>
        <p:spPr>
          <a:xfrm>
            <a:off x="715100" y="2796838"/>
            <a:ext cx="2336400" cy="449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2" name="Google Shape;282;gddf0360eaa34160_1671"/>
          <p:cNvSpPr txBox="1">
            <a:spLocks noGrp="1"/>
          </p:cNvSpPr>
          <p:nvPr>
            <p:ph type="subTitle" idx="7"/>
          </p:nvPr>
        </p:nvSpPr>
        <p:spPr>
          <a:xfrm>
            <a:off x="3403800" y="2796838"/>
            <a:ext cx="2336400" cy="449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3" name="Google Shape;283;gddf0360eaa34160_1671"/>
          <p:cNvSpPr txBox="1">
            <a:spLocks noGrp="1"/>
          </p:cNvSpPr>
          <p:nvPr>
            <p:ph type="subTitle" idx="8"/>
          </p:nvPr>
        </p:nvSpPr>
        <p:spPr>
          <a:xfrm>
            <a:off x="6087600" y="2796838"/>
            <a:ext cx="2336400" cy="449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4" name="Google Shape;284;gddf0360eaa34160_1671"/>
          <p:cNvSpPr txBox="1">
            <a:spLocks noGrp="1"/>
          </p:cNvSpPr>
          <p:nvPr>
            <p:ph type="title" idx="9"/>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5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85"/>
        <p:cNvGrpSpPr/>
        <p:nvPr/>
      </p:nvGrpSpPr>
      <p:grpSpPr>
        <a:xfrm>
          <a:off x="0" y="0"/>
          <a:ext cx="0" cy="0"/>
          <a:chOff x="0" y="0"/>
          <a:chExt cx="0" cy="0"/>
        </a:xfrm>
      </p:grpSpPr>
      <p:pic>
        <p:nvPicPr>
          <p:cNvPr id="286" name="Google Shape;286;gddf0360eaa34160_168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87" name="Google Shape;287;gddf0360eaa34160_1683"/>
          <p:cNvSpPr txBox="1">
            <a:spLocks noGrp="1"/>
          </p:cNvSpPr>
          <p:nvPr>
            <p:ph type="title"/>
          </p:nvPr>
        </p:nvSpPr>
        <p:spPr>
          <a:xfrm>
            <a:off x="3859250" y="2380050"/>
            <a:ext cx="4360200" cy="841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3600"/>
              <a:buNone/>
              <a:defRPr sz="43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288" name="Google Shape;288;gddf0360eaa34160_1683"/>
          <p:cNvSpPr txBox="1">
            <a:spLocks noGrp="1"/>
          </p:cNvSpPr>
          <p:nvPr>
            <p:ph type="title" idx="2"/>
          </p:nvPr>
        </p:nvSpPr>
        <p:spPr>
          <a:xfrm>
            <a:off x="3859250" y="1062325"/>
            <a:ext cx="4360200" cy="1234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6000"/>
              <a:buNone/>
              <a:defRPr sz="8000" b="1"/>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289" name="Google Shape;289;gddf0360eaa34160_1683"/>
          <p:cNvSpPr txBox="1">
            <a:spLocks noGrp="1"/>
          </p:cNvSpPr>
          <p:nvPr>
            <p:ph type="subTitle" idx="1"/>
          </p:nvPr>
        </p:nvSpPr>
        <p:spPr>
          <a:xfrm>
            <a:off x="3859250" y="3221850"/>
            <a:ext cx="43602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90"/>
        <p:cNvGrpSpPr/>
        <p:nvPr/>
      </p:nvGrpSpPr>
      <p:grpSpPr>
        <a:xfrm>
          <a:off x="0" y="0"/>
          <a:ext cx="0" cy="0"/>
          <a:chOff x="0" y="0"/>
          <a:chExt cx="0" cy="0"/>
        </a:xfrm>
      </p:grpSpPr>
      <p:pic>
        <p:nvPicPr>
          <p:cNvPr id="291" name="Google Shape;291;gddf0360eaa34160_1688"/>
          <p:cNvPicPr preferRelativeResize="0"/>
          <p:nvPr/>
        </p:nvPicPr>
        <p:blipFill rotWithShape="1">
          <a:blip r:embed="rId2">
            <a:alphaModFix/>
          </a:blip>
          <a:srcRect l="4680" t="8096" r="3727" b="311"/>
          <a:stretch/>
        </p:blipFill>
        <p:spPr>
          <a:xfrm rot="10800000">
            <a:off x="0" y="0"/>
            <a:ext cx="9144000" cy="5143500"/>
          </a:xfrm>
          <a:prstGeom prst="rect">
            <a:avLst/>
          </a:prstGeom>
          <a:noFill/>
          <a:ln>
            <a:noFill/>
          </a:ln>
        </p:spPr>
      </p:pic>
      <p:sp>
        <p:nvSpPr>
          <p:cNvPr id="292" name="Google Shape;292;gddf0360eaa34160_1688"/>
          <p:cNvSpPr txBox="1">
            <a:spLocks noGrp="1"/>
          </p:cNvSpPr>
          <p:nvPr>
            <p:ph type="subTitle" idx="1"/>
          </p:nvPr>
        </p:nvSpPr>
        <p:spPr>
          <a:xfrm>
            <a:off x="854400" y="3106595"/>
            <a:ext cx="2202000" cy="412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93" name="Google Shape;293;gddf0360eaa34160_1688"/>
          <p:cNvSpPr txBox="1">
            <a:spLocks noGrp="1"/>
          </p:cNvSpPr>
          <p:nvPr>
            <p:ph type="subTitle" idx="2"/>
          </p:nvPr>
        </p:nvSpPr>
        <p:spPr>
          <a:xfrm>
            <a:off x="854400" y="3427702"/>
            <a:ext cx="2202000" cy="799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gddf0360eaa34160_1688"/>
          <p:cNvSpPr txBox="1">
            <a:spLocks noGrp="1"/>
          </p:cNvSpPr>
          <p:nvPr>
            <p:ph type="subTitle" idx="3"/>
          </p:nvPr>
        </p:nvSpPr>
        <p:spPr>
          <a:xfrm>
            <a:off x="3471000" y="3427702"/>
            <a:ext cx="2202000" cy="799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gddf0360eaa34160_1688"/>
          <p:cNvSpPr txBox="1">
            <a:spLocks noGrp="1"/>
          </p:cNvSpPr>
          <p:nvPr>
            <p:ph type="subTitle" idx="4"/>
          </p:nvPr>
        </p:nvSpPr>
        <p:spPr>
          <a:xfrm>
            <a:off x="6087600" y="3427702"/>
            <a:ext cx="2202000" cy="799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gddf0360eaa34160_1688"/>
          <p:cNvSpPr txBox="1">
            <a:spLocks noGrp="1"/>
          </p:cNvSpPr>
          <p:nvPr>
            <p:ph type="subTitle" idx="5"/>
          </p:nvPr>
        </p:nvSpPr>
        <p:spPr>
          <a:xfrm>
            <a:off x="3471000" y="3106595"/>
            <a:ext cx="2202000" cy="412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97" name="Google Shape;297;gddf0360eaa34160_1688"/>
          <p:cNvSpPr txBox="1">
            <a:spLocks noGrp="1"/>
          </p:cNvSpPr>
          <p:nvPr>
            <p:ph type="subTitle" idx="6"/>
          </p:nvPr>
        </p:nvSpPr>
        <p:spPr>
          <a:xfrm>
            <a:off x="6087600" y="3106595"/>
            <a:ext cx="2202000" cy="412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98" name="Google Shape;298;gddf0360eaa34160_1688"/>
          <p:cNvSpPr txBox="1">
            <a:spLocks noGrp="1"/>
          </p:cNvSpPr>
          <p:nvPr>
            <p:ph type="subTitle" idx="7"/>
          </p:nvPr>
        </p:nvSpPr>
        <p:spPr>
          <a:xfrm>
            <a:off x="854400" y="1554100"/>
            <a:ext cx="2202000" cy="412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99" name="Google Shape;299;gddf0360eaa34160_1688"/>
          <p:cNvSpPr txBox="1">
            <a:spLocks noGrp="1"/>
          </p:cNvSpPr>
          <p:nvPr>
            <p:ph type="subTitle" idx="8"/>
          </p:nvPr>
        </p:nvSpPr>
        <p:spPr>
          <a:xfrm>
            <a:off x="854400" y="1875207"/>
            <a:ext cx="2202000" cy="799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gddf0360eaa34160_1688"/>
          <p:cNvSpPr txBox="1">
            <a:spLocks noGrp="1"/>
          </p:cNvSpPr>
          <p:nvPr>
            <p:ph type="subTitle" idx="9"/>
          </p:nvPr>
        </p:nvSpPr>
        <p:spPr>
          <a:xfrm>
            <a:off x="3471000" y="1875207"/>
            <a:ext cx="2202000" cy="799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gddf0360eaa34160_1688"/>
          <p:cNvSpPr txBox="1">
            <a:spLocks noGrp="1"/>
          </p:cNvSpPr>
          <p:nvPr>
            <p:ph type="subTitle" idx="13"/>
          </p:nvPr>
        </p:nvSpPr>
        <p:spPr>
          <a:xfrm>
            <a:off x="6087600" y="1875207"/>
            <a:ext cx="2202000" cy="799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gddf0360eaa34160_1688"/>
          <p:cNvSpPr txBox="1">
            <a:spLocks noGrp="1"/>
          </p:cNvSpPr>
          <p:nvPr>
            <p:ph type="subTitle" idx="14"/>
          </p:nvPr>
        </p:nvSpPr>
        <p:spPr>
          <a:xfrm>
            <a:off x="3471000" y="1554100"/>
            <a:ext cx="2202000" cy="412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303" name="Google Shape;303;gddf0360eaa34160_1688"/>
          <p:cNvSpPr txBox="1">
            <a:spLocks noGrp="1"/>
          </p:cNvSpPr>
          <p:nvPr>
            <p:ph type="subTitle" idx="15"/>
          </p:nvPr>
        </p:nvSpPr>
        <p:spPr>
          <a:xfrm>
            <a:off x="6087600" y="1554100"/>
            <a:ext cx="2202000" cy="412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304" name="Google Shape;304;gddf0360eaa34160_1688"/>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500"/>
              <a:buNone/>
              <a:defRPr b="1"/>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9_1_1_2">
    <p:spTree>
      <p:nvGrpSpPr>
        <p:cNvPr id="1" name="Shape 305"/>
        <p:cNvGrpSpPr/>
        <p:nvPr/>
      </p:nvGrpSpPr>
      <p:grpSpPr>
        <a:xfrm>
          <a:off x="0" y="0"/>
          <a:ext cx="0" cy="0"/>
          <a:chOff x="0" y="0"/>
          <a:chExt cx="0" cy="0"/>
        </a:xfrm>
      </p:grpSpPr>
      <p:pic>
        <p:nvPicPr>
          <p:cNvPr id="306" name="Google Shape;306;gddf0360eaa34160_1703"/>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307" name="Google Shape;307;gddf0360eaa34160_1703"/>
          <p:cNvSpPr txBox="1">
            <a:spLocks noGrp="1"/>
          </p:cNvSpPr>
          <p:nvPr>
            <p:ph type="subTitle" idx="1"/>
          </p:nvPr>
        </p:nvSpPr>
        <p:spPr>
          <a:xfrm>
            <a:off x="5353575" y="2642075"/>
            <a:ext cx="2616300" cy="1173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1600"/>
              <a:buFont typeface="Arial"/>
              <a:buNone/>
              <a:defRPr sz="1600">
                <a:solidFill>
                  <a:schemeClr val="dk1"/>
                </a:solidFill>
              </a:defRPr>
            </a:lvl1pPr>
            <a:lvl2pPr lvl="1" algn="l" rtl="0">
              <a:lnSpc>
                <a:spcPct val="10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algn="l" rtl="0">
              <a:lnSpc>
                <a:spcPct val="100000"/>
              </a:lnSpc>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algn="l" rtl="0">
              <a:lnSpc>
                <a:spcPct val="100000"/>
              </a:lnSpc>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algn="l" rtl="0">
              <a:lnSpc>
                <a:spcPct val="100000"/>
              </a:lnSpc>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algn="l" rtl="0">
              <a:lnSpc>
                <a:spcPct val="100000"/>
              </a:lnSpc>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algn="l" rtl="0">
              <a:lnSpc>
                <a:spcPct val="100000"/>
              </a:lnSpc>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algn="l" rtl="0">
              <a:lnSpc>
                <a:spcPct val="100000"/>
              </a:lnSpc>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algn="l" rtl="0">
              <a:lnSpc>
                <a:spcPct val="100000"/>
              </a:lnSpc>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a:endParaRPr/>
          </a:p>
        </p:txBody>
      </p:sp>
      <p:sp>
        <p:nvSpPr>
          <p:cNvPr id="308" name="Google Shape;308;gddf0360eaa34160_1703"/>
          <p:cNvSpPr txBox="1">
            <a:spLocks noGrp="1"/>
          </p:cNvSpPr>
          <p:nvPr>
            <p:ph type="title"/>
          </p:nvPr>
        </p:nvSpPr>
        <p:spPr>
          <a:xfrm>
            <a:off x="5353575" y="1476475"/>
            <a:ext cx="2616300" cy="11739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500"/>
              <a:buFont typeface="Arial"/>
              <a:buNone/>
              <a:defRPr/>
            </a:lvl1pPr>
            <a:lvl2pPr lvl="1" algn="l" rtl="0">
              <a:lnSpc>
                <a:spcPct val="100000"/>
              </a:lnSpc>
              <a:spcBef>
                <a:spcPts val="0"/>
              </a:spcBef>
              <a:spcAft>
                <a:spcPts val="0"/>
              </a:spcAft>
              <a:buSzPts val="3500"/>
              <a:buFont typeface="Arial"/>
              <a:buNone/>
              <a:defRPr>
                <a:latin typeface="Arial"/>
                <a:ea typeface="Arial"/>
                <a:cs typeface="Arial"/>
                <a:sym typeface="Arial"/>
              </a:defRPr>
            </a:lvl2pPr>
            <a:lvl3pPr lvl="2" algn="l" rtl="0">
              <a:lnSpc>
                <a:spcPct val="100000"/>
              </a:lnSpc>
              <a:spcBef>
                <a:spcPts val="0"/>
              </a:spcBef>
              <a:spcAft>
                <a:spcPts val="0"/>
              </a:spcAft>
              <a:buSzPts val="3500"/>
              <a:buFont typeface="Arial"/>
              <a:buNone/>
              <a:defRPr>
                <a:latin typeface="Arial"/>
                <a:ea typeface="Arial"/>
                <a:cs typeface="Arial"/>
                <a:sym typeface="Arial"/>
              </a:defRPr>
            </a:lvl3pPr>
            <a:lvl4pPr lvl="3" algn="l" rtl="0">
              <a:lnSpc>
                <a:spcPct val="100000"/>
              </a:lnSpc>
              <a:spcBef>
                <a:spcPts val="0"/>
              </a:spcBef>
              <a:spcAft>
                <a:spcPts val="0"/>
              </a:spcAft>
              <a:buSzPts val="3500"/>
              <a:buFont typeface="Arial"/>
              <a:buNone/>
              <a:defRPr>
                <a:latin typeface="Arial"/>
                <a:ea typeface="Arial"/>
                <a:cs typeface="Arial"/>
                <a:sym typeface="Arial"/>
              </a:defRPr>
            </a:lvl4pPr>
            <a:lvl5pPr lvl="4" algn="l" rtl="0">
              <a:lnSpc>
                <a:spcPct val="100000"/>
              </a:lnSpc>
              <a:spcBef>
                <a:spcPts val="0"/>
              </a:spcBef>
              <a:spcAft>
                <a:spcPts val="0"/>
              </a:spcAft>
              <a:buSzPts val="3500"/>
              <a:buFont typeface="Arial"/>
              <a:buNone/>
              <a:defRPr>
                <a:latin typeface="Arial"/>
                <a:ea typeface="Arial"/>
                <a:cs typeface="Arial"/>
                <a:sym typeface="Arial"/>
              </a:defRPr>
            </a:lvl5pPr>
            <a:lvl6pPr lvl="5" algn="l" rtl="0">
              <a:lnSpc>
                <a:spcPct val="100000"/>
              </a:lnSpc>
              <a:spcBef>
                <a:spcPts val="0"/>
              </a:spcBef>
              <a:spcAft>
                <a:spcPts val="0"/>
              </a:spcAft>
              <a:buSzPts val="3500"/>
              <a:buFont typeface="Arial"/>
              <a:buNone/>
              <a:defRPr>
                <a:latin typeface="Arial"/>
                <a:ea typeface="Arial"/>
                <a:cs typeface="Arial"/>
                <a:sym typeface="Arial"/>
              </a:defRPr>
            </a:lvl6pPr>
            <a:lvl7pPr lvl="6" algn="l" rtl="0">
              <a:lnSpc>
                <a:spcPct val="100000"/>
              </a:lnSpc>
              <a:spcBef>
                <a:spcPts val="0"/>
              </a:spcBef>
              <a:spcAft>
                <a:spcPts val="0"/>
              </a:spcAft>
              <a:buSzPts val="3500"/>
              <a:buFont typeface="Arial"/>
              <a:buNone/>
              <a:defRPr>
                <a:latin typeface="Arial"/>
                <a:ea typeface="Arial"/>
                <a:cs typeface="Arial"/>
                <a:sym typeface="Arial"/>
              </a:defRPr>
            </a:lvl7pPr>
            <a:lvl8pPr lvl="7" algn="l" rtl="0">
              <a:lnSpc>
                <a:spcPct val="100000"/>
              </a:lnSpc>
              <a:spcBef>
                <a:spcPts val="0"/>
              </a:spcBef>
              <a:spcAft>
                <a:spcPts val="0"/>
              </a:spcAft>
              <a:buSzPts val="3500"/>
              <a:buFont typeface="Arial"/>
              <a:buNone/>
              <a:defRPr>
                <a:latin typeface="Arial"/>
                <a:ea typeface="Arial"/>
                <a:cs typeface="Arial"/>
                <a:sym typeface="Arial"/>
              </a:defRPr>
            </a:lvl8pPr>
            <a:lvl9pPr lvl="8" algn="l" rtl="0">
              <a:lnSpc>
                <a:spcPct val="100000"/>
              </a:lnSpc>
              <a:spcBef>
                <a:spcPts val="0"/>
              </a:spcBef>
              <a:spcAft>
                <a:spcPts val="0"/>
              </a:spcAft>
              <a:buSzPts val="3500"/>
              <a:buFont typeface="Arial"/>
              <a:buNone/>
              <a:defRPr>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10_1">
    <p:spTree>
      <p:nvGrpSpPr>
        <p:cNvPr id="1" name="Shape 309"/>
        <p:cNvGrpSpPr/>
        <p:nvPr/>
      </p:nvGrpSpPr>
      <p:grpSpPr>
        <a:xfrm>
          <a:off x="0" y="0"/>
          <a:ext cx="0" cy="0"/>
          <a:chOff x="0" y="0"/>
          <a:chExt cx="0" cy="0"/>
        </a:xfrm>
      </p:grpSpPr>
      <p:pic>
        <p:nvPicPr>
          <p:cNvPr id="310" name="Google Shape;310;gddf0360eaa34160_1707"/>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311" name="Google Shape;311;gddf0360eaa34160_1707"/>
          <p:cNvSpPr txBox="1">
            <a:spLocks noGrp="1"/>
          </p:cNvSpPr>
          <p:nvPr>
            <p:ph type="title"/>
          </p:nvPr>
        </p:nvSpPr>
        <p:spPr>
          <a:xfrm flipH="1">
            <a:off x="715100" y="1999775"/>
            <a:ext cx="1724100" cy="1351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8000"/>
            </a:lvl1pPr>
            <a:lvl2pPr lvl="1" algn="r" rtl="0">
              <a:lnSpc>
                <a:spcPct val="100000"/>
              </a:lnSpc>
              <a:spcBef>
                <a:spcPts val="0"/>
              </a:spcBef>
              <a:spcAft>
                <a:spcPts val="0"/>
              </a:spcAft>
              <a:buClr>
                <a:schemeClr val="dk1"/>
              </a:buClr>
              <a:buSzPts val="2500"/>
              <a:buNone/>
              <a:defRPr sz="2500">
                <a:solidFill>
                  <a:schemeClr val="dk1"/>
                </a:solidFill>
              </a:defRPr>
            </a:lvl2pPr>
            <a:lvl3pPr lvl="2" algn="r" rtl="0">
              <a:lnSpc>
                <a:spcPct val="100000"/>
              </a:lnSpc>
              <a:spcBef>
                <a:spcPts val="0"/>
              </a:spcBef>
              <a:spcAft>
                <a:spcPts val="0"/>
              </a:spcAft>
              <a:buClr>
                <a:schemeClr val="dk1"/>
              </a:buClr>
              <a:buSzPts val="2500"/>
              <a:buNone/>
              <a:defRPr sz="2500">
                <a:solidFill>
                  <a:schemeClr val="dk1"/>
                </a:solidFill>
              </a:defRPr>
            </a:lvl3pPr>
            <a:lvl4pPr lvl="3" algn="r" rtl="0">
              <a:lnSpc>
                <a:spcPct val="100000"/>
              </a:lnSpc>
              <a:spcBef>
                <a:spcPts val="0"/>
              </a:spcBef>
              <a:spcAft>
                <a:spcPts val="0"/>
              </a:spcAft>
              <a:buClr>
                <a:schemeClr val="dk1"/>
              </a:buClr>
              <a:buSzPts val="2500"/>
              <a:buNone/>
              <a:defRPr sz="2500">
                <a:solidFill>
                  <a:schemeClr val="dk1"/>
                </a:solidFill>
              </a:defRPr>
            </a:lvl4pPr>
            <a:lvl5pPr lvl="4" algn="r" rtl="0">
              <a:lnSpc>
                <a:spcPct val="100000"/>
              </a:lnSpc>
              <a:spcBef>
                <a:spcPts val="0"/>
              </a:spcBef>
              <a:spcAft>
                <a:spcPts val="0"/>
              </a:spcAft>
              <a:buClr>
                <a:schemeClr val="dk1"/>
              </a:buClr>
              <a:buSzPts val="2500"/>
              <a:buNone/>
              <a:defRPr sz="2500">
                <a:solidFill>
                  <a:schemeClr val="dk1"/>
                </a:solidFill>
              </a:defRPr>
            </a:lvl5pPr>
            <a:lvl6pPr lvl="5" algn="r" rtl="0">
              <a:lnSpc>
                <a:spcPct val="100000"/>
              </a:lnSpc>
              <a:spcBef>
                <a:spcPts val="0"/>
              </a:spcBef>
              <a:spcAft>
                <a:spcPts val="0"/>
              </a:spcAft>
              <a:buClr>
                <a:schemeClr val="dk1"/>
              </a:buClr>
              <a:buSzPts val="2500"/>
              <a:buNone/>
              <a:defRPr sz="2500">
                <a:solidFill>
                  <a:schemeClr val="dk1"/>
                </a:solidFill>
              </a:defRPr>
            </a:lvl6pPr>
            <a:lvl7pPr lvl="6" algn="r" rtl="0">
              <a:lnSpc>
                <a:spcPct val="100000"/>
              </a:lnSpc>
              <a:spcBef>
                <a:spcPts val="0"/>
              </a:spcBef>
              <a:spcAft>
                <a:spcPts val="0"/>
              </a:spcAft>
              <a:buClr>
                <a:schemeClr val="dk1"/>
              </a:buClr>
              <a:buSzPts val="2500"/>
              <a:buNone/>
              <a:defRPr sz="2500">
                <a:solidFill>
                  <a:schemeClr val="dk1"/>
                </a:solidFill>
              </a:defRPr>
            </a:lvl7pPr>
            <a:lvl8pPr lvl="7" algn="r" rtl="0">
              <a:lnSpc>
                <a:spcPct val="100000"/>
              </a:lnSpc>
              <a:spcBef>
                <a:spcPts val="0"/>
              </a:spcBef>
              <a:spcAft>
                <a:spcPts val="0"/>
              </a:spcAft>
              <a:buClr>
                <a:schemeClr val="dk1"/>
              </a:buClr>
              <a:buSzPts val="2500"/>
              <a:buNone/>
              <a:defRPr sz="2500">
                <a:solidFill>
                  <a:schemeClr val="dk1"/>
                </a:solidFill>
              </a:defRPr>
            </a:lvl8pPr>
            <a:lvl9pPr lvl="8" algn="r" rtl="0">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312" name="Google Shape;312;gddf0360eaa34160_1707"/>
          <p:cNvSpPr txBox="1">
            <a:spLocks noGrp="1"/>
          </p:cNvSpPr>
          <p:nvPr>
            <p:ph type="title" idx="2"/>
          </p:nvPr>
        </p:nvSpPr>
        <p:spPr>
          <a:xfrm>
            <a:off x="2448525" y="1907332"/>
            <a:ext cx="2571600" cy="814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600"/>
              <a:buNone/>
              <a:defRPr sz="43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13" name="Google Shape;313;gddf0360eaa34160_1707"/>
          <p:cNvSpPr txBox="1">
            <a:spLocks noGrp="1"/>
          </p:cNvSpPr>
          <p:nvPr>
            <p:ph type="subTitle" idx="1"/>
          </p:nvPr>
        </p:nvSpPr>
        <p:spPr>
          <a:xfrm>
            <a:off x="2448525" y="2675675"/>
            <a:ext cx="2571600" cy="675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8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3_2_1_1">
    <p:spTree>
      <p:nvGrpSpPr>
        <p:cNvPr id="1" name="Shape 314"/>
        <p:cNvGrpSpPr/>
        <p:nvPr/>
      </p:nvGrpSpPr>
      <p:grpSpPr>
        <a:xfrm>
          <a:off x="0" y="0"/>
          <a:ext cx="0" cy="0"/>
          <a:chOff x="0" y="0"/>
          <a:chExt cx="0" cy="0"/>
        </a:xfrm>
      </p:grpSpPr>
      <p:pic>
        <p:nvPicPr>
          <p:cNvPr id="315" name="Google Shape;315;gddf0360eaa34160_1712"/>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316" name="Google Shape;316;gddf0360eaa34160_1712"/>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500"/>
              <a:buNone/>
              <a:defRPr b="1"/>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7"/>
        <p:cNvGrpSpPr/>
        <p:nvPr/>
      </p:nvGrpSpPr>
      <p:grpSpPr>
        <a:xfrm>
          <a:off x="0" y="0"/>
          <a:ext cx="0" cy="0"/>
          <a:chOff x="0" y="0"/>
          <a:chExt cx="0" cy="0"/>
        </a:xfrm>
      </p:grpSpPr>
      <p:pic>
        <p:nvPicPr>
          <p:cNvPr id="318" name="Google Shape;318;gddf0360eaa34160_1715"/>
          <p:cNvPicPr preferRelativeResize="0"/>
          <p:nvPr/>
        </p:nvPicPr>
        <p:blipFill rotWithShape="1">
          <a:blip r:embed="rId2">
            <a:alphaModFix/>
          </a:blip>
          <a:srcRect t="7097" r="10722" b="3624"/>
          <a:stretch/>
        </p:blipFill>
        <p:spPr>
          <a:xfrm flipH="1">
            <a:off x="0" y="0"/>
            <a:ext cx="91440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19"/>
        <p:cNvGrpSpPr/>
        <p:nvPr/>
      </p:nvGrpSpPr>
      <p:grpSpPr>
        <a:xfrm>
          <a:off x="0" y="0"/>
          <a:ext cx="0" cy="0"/>
          <a:chOff x="0" y="0"/>
          <a:chExt cx="0" cy="0"/>
        </a:xfrm>
      </p:grpSpPr>
      <p:pic>
        <p:nvPicPr>
          <p:cNvPr id="320" name="Google Shape;320;gddf0360eaa34160_17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1" name="Google Shape;321;gddf0360eaa34160_1717"/>
          <p:cNvSpPr txBox="1">
            <a:spLocks noGrp="1"/>
          </p:cNvSpPr>
          <p:nvPr>
            <p:ph type="subTitle" idx="1"/>
          </p:nvPr>
        </p:nvSpPr>
        <p:spPr>
          <a:xfrm>
            <a:off x="1944900" y="1470200"/>
            <a:ext cx="5254200" cy="2674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Char char="●"/>
              <a:defRPr/>
            </a:lvl1pPr>
            <a:lvl2pPr lvl="1" algn="ctr" rtl="0">
              <a:lnSpc>
                <a:spcPct val="100000"/>
              </a:lnSpc>
              <a:spcBef>
                <a:spcPts val="0"/>
              </a:spcBef>
              <a:spcAft>
                <a:spcPts val="0"/>
              </a:spcAft>
              <a:buSzPts val="1600"/>
              <a:buFont typeface="Montserrat"/>
              <a:buChar char="○"/>
              <a:defRPr sz="2000" b="1"/>
            </a:lvl2pPr>
            <a:lvl3pPr lvl="2" algn="ctr" rtl="0">
              <a:lnSpc>
                <a:spcPct val="100000"/>
              </a:lnSpc>
              <a:spcBef>
                <a:spcPts val="0"/>
              </a:spcBef>
              <a:spcAft>
                <a:spcPts val="0"/>
              </a:spcAft>
              <a:buSzPts val="1600"/>
              <a:buFont typeface="Montserrat"/>
              <a:buChar char="■"/>
              <a:defRPr sz="2000" b="1"/>
            </a:lvl3pPr>
            <a:lvl4pPr lvl="3" algn="ctr" rtl="0">
              <a:lnSpc>
                <a:spcPct val="100000"/>
              </a:lnSpc>
              <a:spcBef>
                <a:spcPts val="0"/>
              </a:spcBef>
              <a:spcAft>
                <a:spcPts val="0"/>
              </a:spcAft>
              <a:buSzPts val="1600"/>
              <a:buFont typeface="Montserrat"/>
              <a:buChar char="●"/>
              <a:defRPr sz="2000" b="1"/>
            </a:lvl4pPr>
            <a:lvl5pPr lvl="4" algn="ctr" rtl="0">
              <a:lnSpc>
                <a:spcPct val="100000"/>
              </a:lnSpc>
              <a:spcBef>
                <a:spcPts val="0"/>
              </a:spcBef>
              <a:spcAft>
                <a:spcPts val="0"/>
              </a:spcAft>
              <a:buSzPts val="1600"/>
              <a:buFont typeface="Montserrat"/>
              <a:buChar char="○"/>
              <a:defRPr sz="2000" b="1"/>
            </a:lvl5pPr>
            <a:lvl6pPr lvl="5" algn="ctr" rtl="0">
              <a:lnSpc>
                <a:spcPct val="100000"/>
              </a:lnSpc>
              <a:spcBef>
                <a:spcPts val="0"/>
              </a:spcBef>
              <a:spcAft>
                <a:spcPts val="0"/>
              </a:spcAft>
              <a:buSzPts val="1600"/>
              <a:buFont typeface="Montserrat"/>
              <a:buChar char="■"/>
              <a:defRPr sz="2000" b="1"/>
            </a:lvl6pPr>
            <a:lvl7pPr lvl="6" algn="ctr" rtl="0">
              <a:lnSpc>
                <a:spcPct val="100000"/>
              </a:lnSpc>
              <a:spcBef>
                <a:spcPts val="0"/>
              </a:spcBef>
              <a:spcAft>
                <a:spcPts val="0"/>
              </a:spcAft>
              <a:buSzPts val="1600"/>
              <a:buFont typeface="Montserrat"/>
              <a:buChar char="●"/>
              <a:defRPr sz="2000" b="1"/>
            </a:lvl7pPr>
            <a:lvl8pPr lvl="7" algn="ctr" rtl="0">
              <a:lnSpc>
                <a:spcPct val="100000"/>
              </a:lnSpc>
              <a:spcBef>
                <a:spcPts val="0"/>
              </a:spcBef>
              <a:spcAft>
                <a:spcPts val="0"/>
              </a:spcAft>
              <a:buSzPts val="1600"/>
              <a:buFont typeface="Montserrat"/>
              <a:buChar char="○"/>
              <a:defRPr sz="2000" b="1"/>
            </a:lvl8pPr>
            <a:lvl9pPr lvl="8" algn="ctr" rtl="0">
              <a:lnSpc>
                <a:spcPct val="100000"/>
              </a:lnSpc>
              <a:spcBef>
                <a:spcPts val="0"/>
              </a:spcBef>
              <a:spcAft>
                <a:spcPts val="0"/>
              </a:spcAft>
              <a:buSzPts val="1600"/>
              <a:buFont typeface="Montserrat"/>
              <a:buChar char="■"/>
              <a:defRPr sz="2000" b="1"/>
            </a:lvl9pPr>
          </a:lstStyle>
          <a:p>
            <a:endParaRPr/>
          </a:p>
        </p:txBody>
      </p:sp>
      <p:sp>
        <p:nvSpPr>
          <p:cNvPr id="322" name="Google Shape;322;gddf0360eaa34160_1717"/>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5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gddf0360eaa34160_1447"/>
          <p:cNvGrpSpPr/>
          <p:nvPr/>
        </p:nvGrpSpPr>
        <p:grpSpPr>
          <a:xfrm>
            <a:off x="146769" y="3406"/>
            <a:ext cx="1233215" cy="1384535"/>
            <a:chOff x="146769" y="3406"/>
            <a:chExt cx="1233215" cy="1384535"/>
          </a:xfrm>
        </p:grpSpPr>
        <p:grpSp>
          <p:nvGrpSpPr>
            <p:cNvPr id="51" name="Google Shape;51;gddf0360eaa34160_1447"/>
            <p:cNvGrpSpPr/>
            <p:nvPr/>
          </p:nvGrpSpPr>
          <p:grpSpPr>
            <a:xfrm>
              <a:off x="1063183" y="3406"/>
              <a:ext cx="316800" cy="688513"/>
              <a:chOff x="1063183" y="3406"/>
              <a:chExt cx="316800" cy="688513"/>
            </a:xfrm>
          </p:grpSpPr>
          <p:sp>
            <p:nvSpPr>
              <p:cNvPr id="52" name="Google Shape;52;gddf0360eaa34160_1447"/>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gddf0360eaa34160_1447"/>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gddf0360eaa34160_1447"/>
            <p:cNvGrpSpPr/>
            <p:nvPr/>
          </p:nvGrpSpPr>
          <p:grpSpPr>
            <a:xfrm>
              <a:off x="604976" y="3406"/>
              <a:ext cx="316800" cy="1036524"/>
              <a:chOff x="604976" y="3406"/>
              <a:chExt cx="316800" cy="1036524"/>
            </a:xfrm>
          </p:grpSpPr>
          <p:sp>
            <p:nvSpPr>
              <p:cNvPr id="55" name="Google Shape;55;gddf0360eaa34160_1447"/>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gddf0360eaa34160_1447"/>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gddf0360eaa34160_144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gddf0360eaa34160_1447"/>
            <p:cNvGrpSpPr/>
            <p:nvPr/>
          </p:nvGrpSpPr>
          <p:grpSpPr>
            <a:xfrm>
              <a:off x="146769" y="3406"/>
              <a:ext cx="316800" cy="1384535"/>
              <a:chOff x="146769" y="3406"/>
              <a:chExt cx="316800" cy="1384535"/>
            </a:xfrm>
          </p:grpSpPr>
          <p:sp>
            <p:nvSpPr>
              <p:cNvPr id="59" name="Google Shape;59;gddf0360eaa34160_1447"/>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gddf0360eaa34160_1447"/>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gddf0360eaa34160_1447"/>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gddf0360eaa34160_1447"/>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gddf0360eaa34160_1447"/>
          <p:cNvGrpSpPr/>
          <p:nvPr/>
        </p:nvGrpSpPr>
        <p:grpSpPr>
          <a:xfrm>
            <a:off x="6775084" y="2904008"/>
            <a:ext cx="2186148" cy="2239500"/>
            <a:chOff x="6775084" y="2904008"/>
            <a:chExt cx="2186148" cy="2239500"/>
          </a:xfrm>
        </p:grpSpPr>
        <p:grpSp>
          <p:nvGrpSpPr>
            <p:cNvPr id="64" name="Google Shape;64;gddf0360eaa34160_1447"/>
            <p:cNvGrpSpPr/>
            <p:nvPr/>
          </p:nvGrpSpPr>
          <p:grpSpPr>
            <a:xfrm>
              <a:off x="6775084" y="4253708"/>
              <a:ext cx="409500" cy="889800"/>
              <a:chOff x="6775084" y="4253708"/>
              <a:chExt cx="409500" cy="889800"/>
            </a:xfrm>
          </p:grpSpPr>
          <p:sp>
            <p:nvSpPr>
              <p:cNvPr id="65" name="Google Shape;65;gddf0360eaa34160_1447"/>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gddf0360eaa34160_1447"/>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gddf0360eaa34160_1447"/>
            <p:cNvGrpSpPr/>
            <p:nvPr/>
          </p:nvGrpSpPr>
          <p:grpSpPr>
            <a:xfrm>
              <a:off x="7367299" y="3804008"/>
              <a:ext cx="409500" cy="1339500"/>
              <a:chOff x="7367299" y="3804008"/>
              <a:chExt cx="409500" cy="1339500"/>
            </a:xfrm>
          </p:grpSpPr>
          <p:sp>
            <p:nvSpPr>
              <p:cNvPr id="68" name="Google Shape;68;gddf0360eaa34160_1447"/>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gddf0360eaa34160_1447"/>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gddf0360eaa34160_1447"/>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gddf0360eaa34160_1447"/>
            <p:cNvGrpSpPr/>
            <p:nvPr/>
          </p:nvGrpSpPr>
          <p:grpSpPr>
            <a:xfrm>
              <a:off x="7959516" y="3354008"/>
              <a:ext cx="409500" cy="1789500"/>
              <a:chOff x="7959516" y="3354008"/>
              <a:chExt cx="409500" cy="1789500"/>
            </a:xfrm>
          </p:grpSpPr>
          <p:sp>
            <p:nvSpPr>
              <p:cNvPr id="72" name="Google Shape;72;gddf0360eaa34160_1447"/>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gddf0360eaa34160_1447"/>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gddf0360eaa34160_1447"/>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gddf0360eaa34160_1447"/>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gddf0360eaa34160_1447"/>
            <p:cNvGrpSpPr/>
            <p:nvPr/>
          </p:nvGrpSpPr>
          <p:grpSpPr>
            <a:xfrm>
              <a:off x="8551731" y="2904008"/>
              <a:ext cx="409500" cy="2239500"/>
              <a:chOff x="8551731" y="2904008"/>
              <a:chExt cx="409500" cy="2239500"/>
            </a:xfrm>
          </p:grpSpPr>
          <p:sp>
            <p:nvSpPr>
              <p:cNvPr id="77" name="Google Shape;77;gddf0360eaa34160_144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gddf0360eaa34160_1447"/>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gddf0360eaa34160_1447"/>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gddf0360eaa34160_1447"/>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gddf0360eaa34160_1447"/>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gddf0360eaa34160_1447"/>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gddf0360eaa34160_144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2">
  <p:cSld name="CUSTOM_10_1_1">
    <p:spTree>
      <p:nvGrpSpPr>
        <p:cNvPr id="1" name="Shape 323"/>
        <p:cNvGrpSpPr/>
        <p:nvPr/>
      </p:nvGrpSpPr>
      <p:grpSpPr>
        <a:xfrm>
          <a:off x="0" y="0"/>
          <a:ext cx="0" cy="0"/>
          <a:chOff x="0" y="0"/>
          <a:chExt cx="0" cy="0"/>
        </a:xfrm>
      </p:grpSpPr>
      <p:pic>
        <p:nvPicPr>
          <p:cNvPr id="324" name="Google Shape;324;gddf0360eaa34160_1721"/>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325" name="Google Shape;325;gddf0360eaa34160_1721"/>
          <p:cNvSpPr txBox="1">
            <a:spLocks noGrp="1"/>
          </p:cNvSpPr>
          <p:nvPr>
            <p:ph type="title"/>
          </p:nvPr>
        </p:nvSpPr>
        <p:spPr>
          <a:xfrm>
            <a:off x="2391900" y="2380050"/>
            <a:ext cx="4360200" cy="841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3600"/>
              <a:buNone/>
              <a:defRPr sz="43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26" name="Google Shape;326;gddf0360eaa34160_1721"/>
          <p:cNvSpPr txBox="1">
            <a:spLocks noGrp="1"/>
          </p:cNvSpPr>
          <p:nvPr>
            <p:ph type="title" idx="2"/>
          </p:nvPr>
        </p:nvSpPr>
        <p:spPr>
          <a:xfrm>
            <a:off x="2391900" y="1062325"/>
            <a:ext cx="4360200" cy="1234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6000"/>
              <a:buNone/>
              <a:defRPr sz="8000" b="1"/>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sp>
        <p:nvSpPr>
          <p:cNvPr id="327" name="Google Shape;327;gddf0360eaa34160_1721"/>
          <p:cNvSpPr txBox="1">
            <a:spLocks noGrp="1"/>
          </p:cNvSpPr>
          <p:nvPr>
            <p:ph type="subTitle" idx="1"/>
          </p:nvPr>
        </p:nvSpPr>
        <p:spPr>
          <a:xfrm>
            <a:off x="2391900" y="3221850"/>
            <a:ext cx="43602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gddf0360eaa34160_1482"/>
          <p:cNvGrpSpPr/>
          <p:nvPr/>
        </p:nvGrpSpPr>
        <p:grpSpPr>
          <a:xfrm>
            <a:off x="625966" y="299376"/>
            <a:ext cx="999312" cy="999312"/>
            <a:chOff x="348199" y="179450"/>
            <a:chExt cx="1116300" cy="1116300"/>
          </a:xfrm>
        </p:grpSpPr>
        <p:sp>
          <p:nvSpPr>
            <p:cNvPr id="86" name="Google Shape;86;gddf0360eaa34160_1482"/>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gddf0360eaa34160_148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gddf0360eaa34160_148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gddf0360eaa34160_148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gddf0360eaa34160_148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gddf0360eaa34160_1489"/>
          <p:cNvGrpSpPr/>
          <p:nvPr/>
        </p:nvGrpSpPr>
        <p:grpSpPr>
          <a:xfrm>
            <a:off x="625966" y="299376"/>
            <a:ext cx="999312" cy="999312"/>
            <a:chOff x="348199" y="179450"/>
            <a:chExt cx="1116300" cy="1116300"/>
          </a:xfrm>
        </p:grpSpPr>
        <p:sp>
          <p:nvSpPr>
            <p:cNvPr id="93" name="Google Shape;93;gddf0360eaa34160_148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gddf0360eaa34160_148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gddf0360eaa34160_148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gddf0360eaa34160_1489"/>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gddf0360eaa34160_1489"/>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gddf0360eaa34160_148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gddf0360eaa34160_1497"/>
          <p:cNvGrpSpPr/>
          <p:nvPr/>
        </p:nvGrpSpPr>
        <p:grpSpPr>
          <a:xfrm>
            <a:off x="625966" y="299376"/>
            <a:ext cx="999312" cy="999312"/>
            <a:chOff x="348199" y="179450"/>
            <a:chExt cx="1116300" cy="1116300"/>
          </a:xfrm>
        </p:grpSpPr>
        <p:sp>
          <p:nvSpPr>
            <p:cNvPr id="101" name="Google Shape;101;gddf0360eaa34160_149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gddf0360eaa34160_149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gddf0360eaa34160_149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gddf0360eaa34160_149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gddf0360eaa34160_1503"/>
          <p:cNvGrpSpPr/>
          <p:nvPr/>
        </p:nvGrpSpPr>
        <p:grpSpPr>
          <a:xfrm>
            <a:off x="625966" y="299376"/>
            <a:ext cx="999312" cy="999312"/>
            <a:chOff x="348199" y="179450"/>
            <a:chExt cx="1116300" cy="1116300"/>
          </a:xfrm>
        </p:grpSpPr>
        <p:sp>
          <p:nvSpPr>
            <p:cNvPr id="107" name="Google Shape;107;gddf0360eaa34160_150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gddf0360eaa34160_1503"/>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gddf0360eaa34160_1503"/>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gddf0360eaa34160_1503"/>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gddf0360eaa34160_150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gddf0360eaa34160_1510"/>
          <p:cNvGrpSpPr/>
          <p:nvPr/>
        </p:nvGrpSpPr>
        <p:grpSpPr>
          <a:xfrm>
            <a:off x="6866714" y="1306"/>
            <a:ext cx="2267451" cy="2601690"/>
            <a:chOff x="6790514" y="1306"/>
            <a:chExt cx="2267451" cy="2601690"/>
          </a:xfrm>
        </p:grpSpPr>
        <p:grpSp>
          <p:nvGrpSpPr>
            <p:cNvPr id="114" name="Google Shape;114;gddf0360eaa34160_1510"/>
            <p:cNvGrpSpPr/>
            <p:nvPr/>
          </p:nvGrpSpPr>
          <p:grpSpPr>
            <a:xfrm>
              <a:off x="7067465" y="1306"/>
              <a:ext cx="1990500" cy="1990200"/>
              <a:chOff x="7067465" y="1306"/>
              <a:chExt cx="1990500" cy="1990200"/>
            </a:xfrm>
          </p:grpSpPr>
          <p:sp>
            <p:nvSpPr>
              <p:cNvPr id="115" name="Google Shape;115;gddf0360eaa34160_1510"/>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gddf0360eaa34160_1510"/>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ddf0360eaa34160_1510"/>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gddf0360eaa34160_1510"/>
            <p:cNvGrpSpPr/>
            <p:nvPr/>
          </p:nvGrpSpPr>
          <p:grpSpPr>
            <a:xfrm>
              <a:off x="8207126" y="1807996"/>
              <a:ext cx="795000" cy="795000"/>
              <a:chOff x="8207126" y="1807996"/>
              <a:chExt cx="795000" cy="795000"/>
            </a:xfrm>
          </p:grpSpPr>
          <p:sp>
            <p:nvSpPr>
              <p:cNvPr id="119" name="Google Shape;119;gddf0360eaa34160_1510"/>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gddf0360eaa34160_1510"/>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gddf0360eaa34160_1510"/>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gddf0360eaa34160_1510"/>
            <p:cNvGrpSpPr/>
            <p:nvPr/>
          </p:nvGrpSpPr>
          <p:grpSpPr>
            <a:xfrm>
              <a:off x="6790514" y="118857"/>
              <a:ext cx="548700" cy="548700"/>
              <a:chOff x="6790514" y="118857"/>
              <a:chExt cx="548700" cy="548700"/>
            </a:xfrm>
          </p:grpSpPr>
          <p:sp>
            <p:nvSpPr>
              <p:cNvPr id="123" name="Google Shape;123;gddf0360eaa34160_1510"/>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gddf0360eaa34160_1510"/>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gddf0360eaa34160_1510"/>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gddf0360eaa34160_15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gddf0360eaa34160_1525"/>
          <p:cNvGrpSpPr/>
          <p:nvPr/>
        </p:nvGrpSpPr>
        <p:grpSpPr>
          <a:xfrm>
            <a:off x="625966" y="299376"/>
            <a:ext cx="999312" cy="999312"/>
            <a:chOff x="348199" y="179450"/>
            <a:chExt cx="1116300" cy="1116300"/>
          </a:xfrm>
        </p:grpSpPr>
        <p:sp>
          <p:nvSpPr>
            <p:cNvPr id="129" name="Google Shape;129;gddf0360eaa34160_152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ddf0360eaa34160_152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gddf0360eaa34160_1525"/>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gddf0360eaa34160_1525"/>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gddf0360eaa34160_1525"/>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gddf0360eaa34160_152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gddf0360eaa34160_1533"/>
          <p:cNvGrpSpPr/>
          <p:nvPr/>
        </p:nvGrpSpPr>
        <p:grpSpPr>
          <a:xfrm>
            <a:off x="713373" y="3847119"/>
            <a:ext cx="825392" cy="825392"/>
            <a:chOff x="348199" y="179450"/>
            <a:chExt cx="1116300" cy="1116300"/>
          </a:xfrm>
        </p:grpSpPr>
        <p:sp>
          <p:nvSpPr>
            <p:cNvPr id="137" name="Google Shape;137;gddf0360eaa34160_153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ddf0360eaa34160_1533"/>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gddf0360eaa34160_1533"/>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gddf0360eaa34160_153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gddf0360eaa34160_14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gddf0360eaa34160_140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gddf0360eaa34160_140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lnSpcReduction="10000"/>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uXewDrKZtXXmexlVZBiCMeA-x0GgEn0_/view"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DEE"/>
        </a:solidFill>
        <a:effectLst/>
      </p:bgPr>
    </p:bg>
    <p:spTree>
      <p:nvGrpSpPr>
        <p:cNvPr id="1" name="Shape 331"/>
        <p:cNvGrpSpPr/>
        <p:nvPr/>
      </p:nvGrpSpPr>
      <p:grpSpPr>
        <a:xfrm>
          <a:off x="0" y="0"/>
          <a:ext cx="0" cy="0"/>
          <a:chOff x="0" y="0"/>
          <a:chExt cx="0" cy="0"/>
        </a:xfrm>
      </p:grpSpPr>
      <p:sp>
        <p:nvSpPr>
          <p:cNvPr id="332" name="Google Shape;332;p1"/>
          <p:cNvSpPr txBox="1">
            <a:spLocks noGrp="1"/>
          </p:cNvSpPr>
          <p:nvPr>
            <p:ph type="ctrTitle"/>
          </p:nvPr>
        </p:nvSpPr>
        <p:spPr>
          <a:xfrm>
            <a:off x="1115695" y="123825"/>
            <a:ext cx="6932930" cy="131826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4000" b="1">
                <a:solidFill>
                  <a:srgbClr val="FF0000"/>
                </a:solidFill>
                <a:latin typeface="Cambria"/>
                <a:ea typeface="Cambria"/>
                <a:cs typeface="Cambria"/>
                <a:sym typeface="Cambria"/>
              </a:rPr>
              <a:t>LẬP TRÌNH AN TOÀN VÀ KHAI THÁC LỖ HỔNG</a:t>
            </a:r>
            <a:endParaRPr sz="4000" b="1">
              <a:solidFill>
                <a:srgbClr val="FF0000"/>
              </a:solidFill>
              <a:latin typeface="Cambria"/>
              <a:ea typeface="Cambria"/>
              <a:cs typeface="Cambria"/>
              <a:sym typeface="Cambria"/>
            </a:endParaRPr>
          </a:p>
        </p:txBody>
      </p:sp>
      <p:pic>
        <p:nvPicPr>
          <p:cNvPr id="333" name="Google Shape;333;p1"/>
          <p:cNvPicPr preferRelativeResize="0"/>
          <p:nvPr/>
        </p:nvPicPr>
        <p:blipFill rotWithShape="1">
          <a:blip r:embed="rId3">
            <a:alphaModFix/>
          </a:blip>
          <a:srcRect/>
          <a:stretch/>
        </p:blipFill>
        <p:spPr>
          <a:xfrm>
            <a:off x="395605" y="1707515"/>
            <a:ext cx="3847465" cy="2310130"/>
          </a:xfrm>
          <a:prstGeom prst="rect">
            <a:avLst/>
          </a:prstGeom>
          <a:noFill/>
          <a:ln>
            <a:noFill/>
          </a:ln>
        </p:spPr>
      </p:pic>
      <p:graphicFrame>
        <p:nvGraphicFramePr>
          <p:cNvPr id="334" name="Google Shape;334;p1"/>
          <p:cNvGraphicFramePr/>
          <p:nvPr/>
        </p:nvGraphicFramePr>
        <p:xfrm>
          <a:off x="4356100" y="1707515"/>
          <a:ext cx="4267200" cy="2263100"/>
        </p:xfrm>
        <a:graphic>
          <a:graphicData uri="http://schemas.openxmlformats.org/drawingml/2006/table">
            <a:tbl>
              <a:tblPr firstRow="1" bandRow="1">
                <a:noFill/>
                <a:tableStyleId>{E3E3600E-A296-4FF6-8998-BA3F9C9F49DE}</a:tableStyleId>
              </a:tblPr>
              <a:tblGrid>
                <a:gridCol w="3018150">
                  <a:extLst>
                    <a:ext uri="{9D8B030D-6E8A-4147-A177-3AD203B41FA5}">
                      <a16:colId xmlns:a16="http://schemas.microsoft.com/office/drawing/2014/main" val="20000"/>
                    </a:ext>
                  </a:extLst>
                </a:gridCol>
                <a:gridCol w="1249050">
                  <a:extLst>
                    <a:ext uri="{9D8B030D-6E8A-4147-A177-3AD203B41FA5}">
                      <a16:colId xmlns:a16="http://schemas.microsoft.com/office/drawing/2014/main" val="20001"/>
                    </a:ext>
                  </a:extLst>
                </a:gridCol>
              </a:tblGrid>
              <a:tr h="565775">
                <a:tc gridSpan="2">
                  <a:txBody>
                    <a:bodyPr/>
                    <a:lstStyle/>
                    <a:p>
                      <a:pPr marL="0" marR="0" lvl="0" indent="0" algn="ctr" rtl="0">
                        <a:lnSpc>
                          <a:spcPct val="100000"/>
                        </a:lnSpc>
                        <a:spcBef>
                          <a:spcPts val="0"/>
                        </a:spcBef>
                        <a:spcAft>
                          <a:spcPts val="0"/>
                        </a:spcAft>
                        <a:buClr>
                          <a:srgbClr val="000000"/>
                        </a:buClr>
                        <a:buSzPts val="2000"/>
                        <a:buFont typeface="Arial"/>
                        <a:buNone/>
                      </a:pPr>
                      <a:r>
                        <a:rPr lang="en-GB" sz="2000" u="none" strike="noStrike" cap="none">
                          <a:solidFill>
                            <a:srgbClr val="0070C0"/>
                          </a:solidFill>
                        </a:rPr>
                        <a:t>NHÓM 3</a:t>
                      </a:r>
                      <a:endParaRPr sz="2000" u="none" strike="noStrike" cap="none">
                        <a:solidFill>
                          <a:srgbClr val="0070C0"/>
                        </a:solidFill>
                      </a:endParaRPr>
                    </a:p>
                  </a:txBody>
                  <a:tcPr marL="91450" marR="91450" marT="45725" marB="45725" anchor="ctr">
                    <a:solidFill>
                      <a:srgbClr val="EBEDEE"/>
                    </a:solidFill>
                  </a:tcPr>
                </a:tc>
                <a:tc hMerge="1">
                  <a:txBody>
                    <a:bodyPr/>
                    <a:lstStyle/>
                    <a:p>
                      <a:endParaRPr lang="vi-VN"/>
                    </a:p>
                  </a:txBody>
                  <a:tcPr/>
                </a:tc>
                <a:extLst>
                  <a:ext uri="{0D108BD9-81ED-4DB2-BD59-A6C34878D82A}">
                    <a16:rowId xmlns:a16="http://schemas.microsoft.com/office/drawing/2014/main" val="10000"/>
                  </a:ext>
                </a:extLst>
              </a:tr>
              <a:tr h="565775">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70C0"/>
                          </a:solidFill>
                        </a:rPr>
                        <a:t>Lê Minh Nhã</a:t>
                      </a:r>
                      <a:endParaRPr sz="1800" b="1" u="none" strike="noStrike" cap="none">
                        <a:solidFill>
                          <a:srgbClr val="0070C0"/>
                        </a:solidFill>
                      </a:endParaRPr>
                    </a:p>
                  </a:txBody>
                  <a:tcPr marL="91450" marR="91450" marT="45725" marB="45725" anchor="ctr">
                    <a:solidFill>
                      <a:srgbClr val="EBEDE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70C0"/>
                          </a:solidFill>
                        </a:rPr>
                        <a:t>20521649</a:t>
                      </a:r>
                      <a:endParaRPr sz="1800" b="1" u="none" strike="noStrike" cap="none">
                        <a:solidFill>
                          <a:srgbClr val="0070C0"/>
                        </a:solidFill>
                      </a:endParaRPr>
                    </a:p>
                  </a:txBody>
                  <a:tcPr marL="91450" marR="91450" marT="45725" marB="45725" anchor="ctr">
                    <a:solidFill>
                      <a:srgbClr val="EBEDEE"/>
                    </a:solidFill>
                  </a:tcPr>
                </a:tc>
                <a:extLst>
                  <a:ext uri="{0D108BD9-81ED-4DB2-BD59-A6C34878D82A}">
                    <a16:rowId xmlns:a16="http://schemas.microsoft.com/office/drawing/2014/main" val="10001"/>
                  </a:ext>
                </a:extLst>
              </a:tr>
              <a:tr h="565775">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70C0"/>
                          </a:solidFill>
                        </a:rPr>
                        <a:t>Vũ Hoàng Thạch Thiết</a:t>
                      </a:r>
                      <a:endParaRPr sz="1800" b="1" u="none" strike="noStrike" cap="none">
                        <a:solidFill>
                          <a:srgbClr val="0070C0"/>
                        </a:solidFill>
                      </a:endParaRPr>
                    </a:p>
                  </a:txBody>
                  <a:tcPr marL="91450" marR="91450" marT="45725" marB="45725" anchor="ctr">
                    <a:solidFill>
                      <a:srgbClr val="EBEDE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70C0"/>
                          </a:solidFill>
                        </a:rPr>
                        <a:t>2052</a:t>
                      </a:r>
                      <a:r>
                        <a:rPr lang="en-GB" sz="1800" b="1">
                          <a:solidFill>
                            <a:srgbClr val="0070C0"/>
                          </a:solidFill>
                        </a:rPr>
                        <a:t>1957 </a:t>
                      </a:r>
                      <a:endParaRPr sz="1800" b="1" u="none" strike="noStrike" cap="none">
                        <a:solidFill>
                          <a:srgbClr val="0070C0"/>
                        </a:solidFill>
                      </a:endParaRPr>
                    </a:p>
                  </a:txBody>
                  <a:tcPr marL="91450" marR="91450" marT="45725" marB="45725" anchor="ctr">
                    <a:solidFill>
                      <a:srgbClr val="EBEDEE"/>
                    </a:solidFill>
                  </a:tcPr>
                </a:tc>
                <a:extLst>
                  <a:ext uri="{0D108BD9-81ED-4DB2-BD59-A6C34878D82A}">
                    <a16:rowId xmlns:a16="http://schemas.microsoft.com/office/drawing/2014/main" val="10002"/>
                  </a:ext>
                </a:extLst>
              </a:tr>
              <a:tr h="565775">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70C0"/>
                          </a:solidFill>
                        </a:rPr>
                        <a:t>Vương Đinh Thanh Ngân</a:t>
                      </a:r>
                      <a:endParaRPr sz="1800" b="1" u="none" strike="noStrike" cap="none">
                        <a:solidFill>
                          <a:srgbClr val="0070C0"/>
                        </a:solidFill>
                      </a:endParaRPr>
                    </a:p>
                  </a:txBody>
                  <a:tcPr marL="91450" marR="91450" marT="45725" marB="45725" anchor="ctr">
                    <a:solidFill>
                      <a:srgbClr val="EBEDE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70C0"/>
                          </a:solidFill>
                        </a:rPr>
                        <a:t>20521649</a:t>
                      </a:r>
                      <a:endParaRPr sz="1800" b="1" u="none" strike="noStrike" cap="none">
                        <a:solidFill>
                          <a:srgbClr val="0070C0"/>
                        </a:solidFill>
                      </a:endParaRPr>
                    </a:p>
                  </a:txBody>
                  <a:tcPr marL="91450" marR="91450" marT="45725" marB="45725" anchor="ctr">
                    <a:solidFill>
                      <a:srgbClr val="EBEDEE"/>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DEE"/>
        </a:solidFill>
        <a:effectLst/>
      </p:bgPr>
    </p:bg>
    <p:spTree>
      <p:nvGrpSpPr>
        <p:cNvPr id="1" name="Shape 395"/>
        <p:cNvGrpSpPr/>
        <p:nvPr/>
      </p:nvGrpSpPr>
      <p:grpSpPr>
        <a:xfrm>
          <a:off x="0" y="0"/>
          <a:ext cx="0" cy="0"/>
          <a:chOff x="0" y="0"/>
          <a:chExt cx="0" cy="0"/>
        </a:xfrm>
      </p:grpSpPr>
      <p:sp>
        <p:nvSpPr>
          <p:cNvPr id="396" name="Google Shape;396;g1c11a022f16_0_36"/>
          <p:cNvSpPr txBox="1">
            <a:spLocks noGrp="1"/>
          </p:cNvSpPr>
          <p:nvPr>
            <p:ph type="subTitle" idx="1"/>
          </p:nvPr>
        </p:nvSpPr>
        <p:spPr>
          <a:xfrm>
            <a:off x="262425" y="69250"/>
            <a:ext cx="8227200" cy="409500"/>
          </a:xfrm>
          <a:prstGeom prst="rect">
            <a:avLst/>
          </a:prstGeom>
        </p:spPr>
        <p:txBody>
          <a:bodyPr spcFirstLastPara="1" wrap="square" lIns="91425" tIns="91425" rIns="91425" bIns="91425" anchor="t" anchorCtr="0">
            <a:noAutofit/>
          </a:bodyPr>
          <a:lstStyle/>
          <a:p>
            <a:pPr marL="457200" lvl="0" indent="0" algn="l" rtl="0">
              <a:lnSpc>
                <a:spcPct val="80000"/>
              </a:lnSpc>
              <a:spcBef>
                <a:spcPts val="0"/>
              </a:spcBef>
              <a:spcAft>
                <a:spcPts val="0"/>
              </a:spcAft>
              <a:buSzPts val="770"/>
              <a:buNone/>
            </a:pPr>
            <a:r>
              <a:rPr lang="en-GB" sz="2280" b="1">
                <a:solidFill>
                  <a:srgbClr val="FF0000"/>
                </a:solidFill>
                <a:latin typeface="Arial"/>
                <a:ea typeface="Arial"/>
                <a:cs typeface="Arial"/>
                <a:sym typeface="Arial"/>
              </a:rPr>
              <a:t>Thách thức 3: Exploiting Heap-based Vulnerability</a:t>
            </a:r>
            <a:endParaRPr sz="1720" b="1">
              <a:solidFill>
                <a:srgbClr val="FF0000"/>
              </a:solidFill>
            </a:endParaRPr>
          </a:p>
        </p:txBody>
      </p:sp>
      <p:pic>
        <p:nvPicPr>
          <p:cNvPr id="397" name="Google Shape;397;g1c11a022f16_0_36"/>
          <p:cNvPicPr preferRelativeResize="0"/>
          <p:nvPr/>
        </p:nvPicPr>
        <p:blipFill>
          <a:blip r:embed="rId3">
            <a:alphaModFix/>
          </a:blip>
          <a:stretch>
            <a:fillRect/>
          </a:stretch>
        </p:blipFill>
        <p:spPr>
          <a:xfrm>
            <a:off x="656050" y="690175"/>
            <a:ext cx="7767750" cy="4361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DEE"/>
        </a:solidFill>
        <a:effectLst/>
      </p:bgPr>
    </p:bg>
    <p:spTree>
      <p:nvGrpSpPr>
        <p:cNvPr id="1" name="Shape 401"/>
        <p:cNvGrpSpPr/>
        <p:nvPr/>
      </p:nvGrpSpPr>
      <p:grpSpPr>
        <a:xfrm>
          <a:off x="0" y="0"/>
          <a:ext cx="0" cy="0"/>
          <a:chOff x="0" y="0"/>
          <a:chExt cx="0" cy="0"/>
        </a:xfrm>
      </p:grpSpPr>
      <p:sp>
        <p:nvSpPr>
          <p:cNvPr id="402" name="Google Shape;402;g1c11a022f16_0_44"/>
          <p:cNvSpPr txBox="1">
            <a:spLocks noGrp="1"/>
          </p:cNvSpPr>
          <p:nvPr>
            <p:ph type="subTitle" idx="1"/>
          </p:nvPr>
        </p:nvSpPr>
        <p:spPr>
          <a:xfrm>
            <a:off x="166775" y="0"/>
            <a:ext cx="5072700" cy="409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770"/>
              <a:buNone/>
            </a:pPr>
            <a:r>
              <a:rPr lang="en-GB" sz="2680" b="1" u="sng">
                <a:solidFill>
                  <a:srgbClr val="FF0000"/>
                </a:solidFill>
                <a:latin typeface="Times New Roman"/>
                <a:ea typeface="Times New Roman"/>
                <a:cs typeface="Times New Roman"/>
                <a:sym typeface="Times New Roman"/>
              </a:rPr>
              <a:t>Giải pháp tác giả đề ra - Revery</a:t>
            </a:r>
            <a:endParaRPr sz="2680" b="1" u="sng">
              <a:solidFill>
                <a:srgbClr val="FF0000"/>
              </a:solidFill>
              <a:latin typeface="Times New Roman"/>
              <a:ea typeface="Times New Roman"/>
              <a:cs typeface="Times New Roman"/>
              <a:sym typeface="Times New Roman"/>
            </a:endParaRPr>
          </a:p>
        </p:txBody>
      </p:sp>
      <p:sp>
        <p:nvSpPr>
          <p:cNvPr id="403" name="Google Shape;403;g1c11a022f16_0_44"/>
          <p:cNvSpPr txBox="1"/>
          <p:nvPr/>
        </p:nvSpPr>
        <p:spPr>
          <a:xfrm>
            <a:off x="449600" y="853725"/>
            <a:ext cx="8076600" cy="3454800"/>
          </a:xfrm>
          <a:prstGeom prst="rect">
            <a:avLst/>
          </a:prstGeom>
          <a:solidFill>
            <a:schemeClr val="lt1"/>
          </a:solidFill>
          <a:ln>
            <a:noFill/>
          </a:ln>
        </p:spPr>
        <p:txBody>
          <a:bodyPr spcFirstLastPara="1" wrap="square" lIns="91425" tIns="91425" rIns="91425" bIns="91425" anchor="t" anchorCtr="0">
            <a:spAutoFit/>
          </a:bodyPr>
          <a:lstStyle/>
          <a:p>
            <a:pPr marL="457200" lvl="0" indent="-374650" algn="l" rtl="0">
              <a:lnSpc>
                <a:spcPct val="115000"/>
              </a:lnSpc>
              <a:spcBef>
                <a:spcPts val="1200"/>
              </a:spcBef>
              <a:spcAft>
                <a:spcPts val="0"/>
              </a:spcAft>
              <a:buSzPts val="2300"/>
              <a:buFont typeface="Times New Roman"/>
              <a:buChar char="-"/>
            </a:pPr>
            <a:r>
              <a:rPr lang="en-GB" sz="2000">
                <a:solidFill>
                  <a:srgbClr val="333333"/>
                </a:solidFill>
                <a:highlight>
                  <a:srgbClr val="FCFCFC"/>
                </a:highlight>
                <a:latin typeface="Times New Roman"/>
                <a:ea typeface="Times New Roman"/>
                <a:cs typeface="Times New Roman"/>
                <a:sym typeface="Times New Roman"/>
              </a:rPr>
              <a:t>Ghép luồng thực thi điều khiển để ghép các đường dẫn sự cố và các đường dẫn phân kỳ (crashing paths + diverging paths)</a:t>
            </a:r>
            <a:endParaRPr sz="2000">
              <a:solidFill>
                <a:srgbClr val="333333"/>
              </a:solidFill>
              <a:highlight>
                <a:srgbClr val="FCFCFC"/>
              </a:highlight>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2000">
              <a:solidFill>
                <a:srgbClr val="333333"/>
              </a:solidFill>
              <a:highlight>
                <a:srgbClr val="FCFCFC"/>
              </a:highlight>
              <a:latin typeface="Times New Roman"/>
              <a:ea typeface="Times New Roman"/>
              <a:cs typeface="Times New Roman"/>
              <a:sym typeface="Times New Roman"/>
            </a:endParaRPr>
          </a:p>
          <a:p>
            <a:pPr marL="457200" lvl="0" indent="-355600" algn="l" rtl="0">
              <a:spcBef>
                <a:spcPts val="1200"/>
              </a:spcBef>
              <a:spcAft>
                <a:spcPts val="0"/>
              </a:spcAft>
              <a:buSzPts val="2000"/>
              <a:buFont typeface="Times New Roman"/>
              <a:buChar char="-"/>
            </a:pPr>
            <a:r>
              <a:rPr lang="en-GB" sz="2000">
                <a:latin typeface="Times New Roman"/>
                <a:ea typeface="Times New Roman"/>
                <a:cs typeface="Times New Roman"/>
                <a:sym typeface="Times New Roman"/>
              </a:rPr>
              <a:t>A novel layout-oriented fuzzing solution để khám phá các đường dẫn khác nhau từ điểm dễ bị tổn thương (vulnerability point)</a:t>
            </a:r>
            <a:endParaRPr sz="2000">
              <a:latin typeface="Times New Roman"/>
              <a:ea typeface="Times New Roman"/>
              <a:cs typeface="Times New Roman"/>
              <a:sym typeface="Times New Roman"/>
            </a:endParaRPr>
          </a:p>
          <a:p>
            <a:pPr marL="457200" lvl="0" indent="0" algn="l" rtl="0">
              <a:spcBef>
                <a:spcPts val="0"/>
              </a:spcBef>
              <a:spcAft>
                <a:spcPts val="0"/>
              </a:spcAft>
              <a:buNone/>
            </a:pPr>
            <a:endParaRPr sz="2000">
              <a:latin typeface="Times New Roman"/>
              <a:ea typeface="Times New Roman"/>
              <a:cs typeface="Times New Roman"/>
              <a:sym typeface="Times New Roman"/>
            </a:endParaRPr>
          </a:p>
          <a:p>
            <a:pPr marL="457200" lvl="0" indent="0" algn="l" rtl="0">
              <a:spcBef>
                <a:spcPts val="0"/>
              </a:spcBef>
              <a:spcAft>
                <a:spcPts val="0"/>
              </a:spcAft>
              <a:buNone/>
            </a:pP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GB" sz="2000">
                <a:latin typeface="Times New Roman"/>
                <a:ea typeface="Times New Roman"/>
                <a:cs typeface="Times New Roman"/>
                <a:sym typeface="Times New Roman"/>
              </a:rPr>
              <a:t>Thực thi tượng trưng đơn giản để xác định, phân tích và đánh giá </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1bed4a4be9f_5_19"/>
          <p:cNvPicPr preferRelativeResize="0"/>
          <p:nvPr/>
        </p:nvPicPr>
        <p:blipFill>
          <a:blip r:embed="rId3">
            <a:alphaModFix/>
          </a:blip>
          <a:stretch>
            <a:fillRect/>
          </a:stretch>
        </p:blipFill>
        <p:spPr>
          <a:xfrm>
            <a:off x="0" y="296475"/>
            <a:ext cx="9144000" cy="4550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1"/>
          <p:cNvSpPr txBox="1">
            <a:spLocks noGrp="1"/>
          </p:cNvSpPr>
          <p:nvPr>
            <p:ph type="title" idx="2"/>
          </p:nvPr>
        </p:nvSpPr>
        <p:spPr>
          <a:xfrm>
            <a:off x="1826525" y="1915925"/>
            <a:ext cx="3872700" cy="1519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GB" dirty="0"/>
              <a:t>CÁC </a:t>
            </a:r>
            <a:r>
              <a:rPr lang="vi-VN" dirty="0"/>
              <a:t>KỸ THUẬT</a:t>
            </a:r>
            <a:r>
              <a:rPr lang="en-GB" dirty="0"/>
              <a:t> CHÍNH</a:t>
            </a:r>
            <a:endParaRPr dirty="0"/>
          </a:p>
        </p:txBody>
      </p:sp>
      <p:sp>
        <p:nvSpPr>
          <p:cNvPr id="414" name="Google Shape;414;p21"/>
          <p:cNvSpPr txBox="1">
            <a:spLocks noGrp="1"/>
          </p:cNvSpPr>
          <p:nvPr>
            <p:ph type="title"/>
          </p:nvPr>
        </p:nvSpPr>
        <p:spPr>
          <a:xfrm flipH="1">
            <a:off x="187925" y="1999775"/>
            <a:ext cx="1724100" cy="135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500"/>
              <a:buNone/>
            </a:pPr>
            <a:r>
              <a:rPr lang="en-GB"/>
              <a:t>02</a:t>
            </a:r>
            <a:endParaRPr/>
          </a:p>
        </p:txBody>
      </p:sp>
      <p:pic>
        <p:nvPicPr>
          <p:cNvPr id="415" name="Google Shape;415;p21"/>
          <p:cNvPicPr preferRelativeResize="0"/>
          <p:nvPr/>
        </p:nvPicPr>
        <p:blipFill rotWithShape="1">
          <a:blip r:embed="rId3">
            <a:alphaModFix/>
          </a:blip>
          <a:srcRect/>
          <a:stretch/>
        </p:blipFill>
        <p:spPr>
          <a:xfrm>
            <a:off x="5167725" y="779861"/>
            <a:ext cx="3566276" cy="3583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4"/>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GB"/>
              <a:t>Giải pháp: Revery</a:t>
            </a:r>
            <a:endParaRPr/>
          </a:p>
        </p:txBody>
      </p:sp>
      <p:pic>
        <p:nvPicPr>
          <p:cNvPr id="421" name="Google Shape;421;p24"/>
          <p:cNvPicPr preferRelativeResize="0"/>
          <p:nvPr/>
        </p:nvPicPr>
        <p:blipFill>
          <a:blip r:embed="rId3">
            <a:alphaModFix/>
          </a:blip>
          <a:stretch>
            <a:fillRect/>
          </a:stretch>
        </p:blipFill>
        <p:spPr>
          <a:xfrm>
            <a:off x="0" y="1171938"/>
            <a:ext cx="9144001" cy="279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5"/>
          <p:cNvSpPr txBox="1">
            <a:spLocks noGrp="1"/>
          </p:cNvSpPr>
          <p:nvPr>
            <p:ph type="title"/>
          </p:nvPr>
        </p:nvSpPr>
        <p:spPr>
          <a:xfrm>
            <a:off x="101788" y="3946425"/>
            <a:ext cx="8935500" cy="102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GB" sz="1700" b="0">
                <a:latin typeface="Times New Roman"/>
                <a:ea typeface="Times New Roman"/>
                <a:cs typeface="Times New Roman"/>
                <a:sym typeface="Times New Roman"/>
              </a:rPr>
              <a:t>Một ví dụ tràn </a:t>
            </a:r>
            <a:r>
              <a:rPr lang="en-GB" sz="1700">
                <a:latin typeface="Times New Roman"/>
                <a:ea typeface="Times New Roman"/>
                <a:cs typeface="Times New Roman"/>
                <a:sym typeface="Times New Roman"/>
              </a:rPr>
              <a:t>HEAP</a:t>
            </a:r>
            <a:r>
              <a:rPr lang="en-GB" sz="1700" b="0">
                <a:latin typeface="Times New Roman"/>
                <a:ea typeface="Times New Roman"/>
                <a:cs typeface="Times New Roman"/>
                <a:sym typeface="Times New Roman"/>
              </a:rPr>
              <a:t>. Lỗ hổng ở </a:t>
            </a:r>
            <a:r>
              <a:rPr lang="en-GB" sz="1700">
                <a:latin typeface="Times New Roman"/>
                <a:ea typeface="Times New Roman"/>
                <a:cs typeface="Times New Roman"/>
                <a:sym typeface="Times New Roman"/>
              </a:rPr>
              <a:t>dòng 10</a:t>
            </a:r>
            <a:r>
              <a:rPr lang="en-GB" sz="1700" b="0">
                <a:latin typeface="Times New Roman"/>
                <a:ea typeface="Times New Roman"/>
                <a:cs typeface="Times New Roman"/>
                <a:sym typeface="Times New Roman"/>
              </a:rPr>
              <a:t> có thể ghi đè lên đối tượng sau, tức là </a:t>
            </a:r>
            <a:r>
              <a:rPr lang="en-GB" sz="1700">
                <a:latin typeface="Times New Roman"/>
                <a:ea typeface="Times New Roman"/>
                <a:cs typeface="Times New Roman"/>
                <a:sym typeface="Times New Roman"/>
              </a:rPr>
              <a:t>obj2</a:t>
            </a:r>
            <a:r>
              <a:rPr lang="en-GB" sz="1700" b="0">
                <a:latin typeface="Times New Roman"/>
                <a:ea typeface="Times New Roman"/>
                <a:cs typeface="Times New Roman"/>
                <a:sym typeface="Times New Roman"/>
              </a:rPr>
              <a:t>. Đầu vào </a:t>
            </a:r>
            <a:r>
              <a:rPr lang="en-GB" sz="1700">
                <a:latin typeface="Times New Roman"/>
                <a:ea typeface="Times New Roman"/>
                <a:cs typeface="Times New Roman"/>
                <a:sym typeface="Times New Roman"/>
              </a:rPr>
              <a:t>PoC</a:t>
            </a:r>
            <a:r>
              <a:rPr lang="en-GB" sz="1700" b="0">
                <a:latin typeface="Times New Roman"/>
                <a:ea typeface="Times New Roman"/>
                <a:cs typeface="Times New Roman"/>
                <a:sym typeface="Times New Roman"/>
              </a:rPr>
              <a:t> sẽ gặp sự cố ở </a:t>
            </a:r>
            <a:r>
              <a:rPr lang="en-GB" sz="1700">
                <a:latin typeface="Times New Roman"/>
                <a:ea typeface="Times New Roman"/>
                <a:cs typeface="Times New Roman"/>
                <a:sym typeface="Times New Roman"/>
              </a:rPr>
              <a:t>dòng 12</a:t>
            </a:r>
            <a:r>
              <a:rPr lang="en-GB" sz="1700" b="0">
                <a:latin typeface="Times New Roman"/>
                <a:ea typeface="Times New Roman"/>
                <a:cs typeface="Times New Roman"/>
                <a:sym typeface="Times New Roman"/>
              </a:rPr>
              <a:t> và chuyển sang trạng thái không thể khai thác. Khai thác thành công sẽ kích hoạt trạng thái có thể khai thác ở </a:t>
            </a:r>
            <a:r>
              <a:rPr lang="en-GB" sz="1700">
                <a:latin typeface="Times New Roman"/>
                <a:ea typeface="Times New Roman"/>
                <a:cs typeface="Times New Roman"/>
                <a:sym typeface="Times New Roman"/>
              </a:rPr>
              <a:t>dòng 14</a:t>
            </a:r>
            <a:endParaRPr sz="1700">
              <a:latin typeface="Times New Roman"/>
              <a:ea typeface="Times New Roman"/>
              <a:cs typeface="Times New Roman"/>
              <a:sym typeface="Times New Roman"/>
            </a:endParaRPr>
          </a:p>
        </p:txBody>
      </p:sp>
      <p:pic>
        <p:nvPicPr>
          <p:cNvPr id="427" name="Google Shape;427;p25"/>
          <p:cNvPicPr preferRelativeResize="0"/>
          <p:nvPr/>
        </p:nvPicPr>
        <p:blipFill>
          <a:blip r:embed="rId3">
            <a:alphaModFix/>
          </a:blip>
          <a:stretch>
            <a:fillRect/>
          </a:stretch>
        </p:blipFill>
        <p:spPr>
          <a:xfrm>
            <a:off x="62313" y="0"/>
            <a:ext cx="9014475" cy="3946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bed4a4be9f_5_31"/>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202122"/>
                </a:solidFill>
                <a:latin typeface="Times New Roman"/>
                <a:ea typeface="Times New Roman"/>
                <a:cs typeface="Times New Roman"/>
                <a:sym typeface="Times New Roman"/>
              </a:rPr>
              <a:t>Giai đoạn 1: Vulnerability Analysis</a:t>
            </a:r>
            <a:endParaRPr sz="3000">
              <a:solidFill>
                <a:srgbClr val="202122"/>
              </a:solidFill>
              <a:latin typeface="Times New Roman"/>
              <a:ea typeface="Times New Roman"/>
              <a:cs typeface="Times New Roman"/>
              <a:sym typeface="Times New Roman"/>
            </a:endParaRPr>
          </a:p>
        </p:txBody>
      </p:sp>
      <p:sp>
        <p:nvSpPr>
          <p:cNvPr id="433" name="Google Shape;433;g1bed4a4be9f_5_31"/>
          <p:cNvSpPr txBox="1"/>
          <p:nvPr/>
        </p:nvSpPr>
        <p:spPr>
          <a:xfrm>
            <a:off x="138900" y="1025100"/>
            <a:ext cx="8866200" cy="350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400"/>
              </a:spcBef>
              <a:spcAft>
                <a:spcPts val="0"/>
              </a:spcAft>
              <a:buNone/>
            </a:pPr>
            <a:r>
              <a:rPr lang="en-GB" sz="2400">
                <a:solidFill>
                  <a:srgbClr val="1155CC"/>
                </a:solidFill>
              </a:rPr>
              <a:t>Kỹ thuật: Layout Analysis (Phân tích bố cục)</a:t>
            </a:r>
            <a:endParaRPr sz="2400">
              <a:solidFill>
                <a:srgbClr val="1155CC"/>
              </a:solidFill>
            </a:endParaRPr>
          </a:p>
          <a:p>
            <a:pPr marL="0" lvl="0" indent="0" algn="l" rtl="0">
              <a:lnSpc>
                <a:spcPct val="100000"/>
              </a:lnSpc>
              <a:spcBef>
                <a:spcPts val="1200"/>
              </a:spcBef>
              <a:spcAft>
                <a:spcPts val="0"/>
              </a:spcAft>
              <a:buNone/>
            </a:pPr>
            <a:r>
              <a:rPr lang="en-GB" sz="2200">
                <a:solidFill>
                  <a:srgbClr val="1155CC"/>
                </a:solidFill>
              </a:rPr>
              <a:t>Revery phân tích sâu hơn bố cục đối tượng để mô tả chi tiết về trạng thái dễ bị tổn thương và truy xuất các cách để góp phần tạo nên trạng thái đó.</a:t>
            </a:r>
            <a:endParaRPr sz="2200">
              <a:solidFill>
                <a:srgbClr val="1155CC"/>
              </a:solidFill>
            </a:endParaRPr>
          </a:p>
          <a:p>
            <a:pPr marL="457200" lvl="0" indent="-361950" algn="l" rtl="0">
              <a:lnSpc>
                <a:spcPct val="100000"/>
              </a:lnSpc>
              <a:spcBef>
                <a:spcPts val="1200"/>
              </a:spcBef>
              <a:spcAft>
                <a:spcPts val="0"/>
              </a:spcAft>
              <a:buClr>
                <a:srgbClr val="222222"/>
              </a:buClr>
              <a:buSzPts val="2100"/>
              <a:buChar char="-"/>
            </a:pPr>
            <a:r>
              <a:rPr lang="en-GB" sz="2100">
                <a:solidFill>
                  <a:srgbClr val="222222"/>
                </a:solidFill>
              </a:rPr>
              <a:t>Vulnerability-related Object Layout (Bố cục đối tượng liên quan đến lỗ hổng)</a:t>
            </a:r>
            <a:endParaRPr sz="2100">
              <a:solidFill>
                <a:srgbClr val="222222"/>
              </a:solidFill>
            </a:endParaRPr>
          </a:p>
          <a:p>
            <a:pPr marL="457200" lvl="0" indent="-431800" algn="l" rtl="0">
              <a:lnSpc>
                <a:spcPct val="115000"/>
              </a:lnSpc>
              <a:spcBef>
                <a:spcPts val="0"/>
              </a:spcBef>
              <a:spcAft>
                <a:spcPts val="0"/>
              </a:spcAft>
              <a:buClr>
                <a:srgbClr val="222222"/>
              </a:buClr>
              <a:buSzPts val="3200"/>
              <a:buChar char="-"/>
            </a:pPr>
            <a:r>
              <a:rPr lang="en-GB" sz="2100">
                <a:solidFill>
                  <a:srgbClr val="222222"/>
                </a:solidFill>
              </a:rPr>
              <a:t>Vulnerability-related code(Mã liên quan đến lỗ hổng)</a:t>
            </a:r>
            <a:endParaRPr sz="2100">
              <a:solidFill>
                <a:srgbClr val="222222"/>
              </a:solidFill>
            </a:endParaRPr>
          </a:p>
          <a:p>
            <a:pPr marL="457200" lvl="0" indent="0" algn="l" rtl="0">
              <a:spcBef>
                <a:spcPts val="200"/>
              </a:spcBef>
              <a:spcAft>
                <a:spcPts val="0"/>
              </a:spcAft>
              <a:buNone/>
            </a:pPr>
            <a:endParaRPr sz="2500">
              <a:solidFill>
                <a:srgbClr val="1155CC"/>
              </a:solidFill>
            </a:endParaRPr>
          </a:p>
        </p:txBody>
      </p:sp>
      <p:pic>
        <p:nvPicPr>
          <p:cNvPr id="434" name="Google Shape;434;g1bed4a4be9f_5_31"/>
          <p:cNvPicPr preferRelativeResize="0"/>
          <p:nvPr/>
        </p:nvPicPr>
        <p:blipFill>
          <a:blip r:embed="rId3">
            <a:alphaModFix/>
          </a:blip>
          <a:stretch>
            <a:fillRect/>
          </a:stretch>
        </p:blipFill>
        <p:spPr>
          <a:xfrm>
            <a:off x="0" y="663090"/>
            <a:ext cx="9143998" cy="448041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bed4a4be9f_5_35"/>
          <p:cNvSpPr txBox="1">
            <a:spLocks noGrp="1"/>
          </p:cNvSpPr>
          <p:nvPr>
            <p:ph type="title"/>
          </p:nvPr>
        </p:nvSpPr>
        <p:spPr>
          <a:xfrm>
            <a:off x="279000" y="0"/>
            <a:ext cx="8586000" cy="86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Giai đoạn 2: </a:t>
            </a:r>
            <a:r>
              <a:rPr lang="en-GB">
                <a:solidFill>
                  <a:srgbClr val="333333"/>
                </a:solidFill>
                <a:latin typeface="Arial"/>
                <a:ea typeface="Arial"/>
                <a:cs typeface="Arial"/>
                <a:sym typeface="Arial"/>
              </a:rPr>
              <a:t>Diverging Path Exploitation</a:t>
            </a:r>
            <a:endParaRPr>
              <a:solidFill>
                <a:srgbClr val="333333"/>
              </a:solidFill>
              <a:latin typeface="Arial"/>
              <a:ea typeface="Arial"/>
              <a:cs typeface="Arial"/>
              <a:sym typeface="Arial"/>
            </a:endParaRPr>
          </a:p>
          <a:p>
            <a:pPr marL="0" lvl="0" indent="0" algn="ctr" rtl="0">
              <a:spcBef>
                <a:spcPts val="0"/>
              </a:spcBef>
              <a:spcAft>
                <a:spcPts val="0"/>
              </a:spcAft>
              <a:buNone/>
            </a:pPr>
            <a:endParaRPr/>
          </a:p>
        </p:txBody>
      </p:sp>
      <p:pic>
        <p:nvPicPr>
          <p:cNvPr id="440" name="Google Shape;440;g1bed4a4be9f_5_35"/>
          <p:cNvPicPr preferRelativeResize="0"/>
          <p:nvPr/>
        </p:nvPicPr>
        <p:blipFill>
          <a:blip r:embed="rId3">
            <a:alphaModFix/>
          </a:blip>
          <a:stretch>
            <a:fillRect/>
          </a:stretch>
        </p:blipFill>
        <p:spPr>
          <a:xfrm>
            <a:off x="3847400" y="1209727"/>
            <a:ext cx="5017600" cy="3207125"/>
          </a:xfrm>
          <a:prstGeom prst="rect">
            <a:avLst/>
          </a:prstGeom>
          <a:noFill/>
          <a:ln>
            <a:noFill/>
          </a:ln>
        </p:spPr>
      </p:pic>
      <p:sp>
        <p:nvSpPr>
          <p:cNvPr id="441" name="Google Shape;441;g1bed4a4be9f_5_35"/>
          <p:cNvSpPr txBox="1"/>
          <p:nvPr/>
        </p:nvSpPr>
        <p:spPr>
          <a:xfrm>
            <a:off x="279000" y="1150988"/>
            <a:ext cx="35625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t>Revery tìm kiếm các trạng thái có thể khai thác trong các đường dẫn khác nhau, để giải quyết vấn đề khai thác</a:t>
            </a:r>
            <a:endParaRPr sz="1700"/>
          </a:p>
          <a:p>
            <a:pPr marL="0" lvl="0" indent="0" algn="l" rtl="0">
              <a:spcBef>
                <a:spcPts val="0"/>
              </a:spcBef>
              <a:spcAft>
                <a:spcPts val="0"/>
              </a:spcAft>
              <a:buNone/>
            </a:pPr>
            <a:r>
              <a:rPr lang="en-GB" sz="1700"/>
              <a:t>(thay vì thực thi symbol -&gt; Revery sử dụng Fuzzing)</a:t>
            </a:r>
            <a:endParaRPr sz="1700"/>
          </a:p>
          <a:p>
            <a:pPr marL="0" lvl="0" indent="0" algn="l" rtl="0">
              <a:spcBef>
                <a:spcPts val="0"/>
              </a:spcBef>
              <a:spcAft>
                <a:spcPts val="0"/>
              </a:spcAft>
              <a:buNone/>
            </a:pPr>
            <a:r>
              <a:rPr lang="en-GB" sz="1700"/>
              <a:t>=&gt; Revery sử dụng một kỹ thuật mới Layout-oriented Fuzzing được hướng dẫn bởi Layout-contributor -&gt; để khai thác các đường dẫn phân kỳ tạo ra các bố cục bộ nhớ tương tự như lỗ hổng bảo mật </a:t>
            </a:r>
            <a:endParaRPr sz="1700"/>
          </a:p>
        </p:txBody>
      </p:sp>
      <p:pic>
        <p:nvPicPr>
          <p:cNvPr id="442" name="Google Shape;442;g1bed4a4be9f_5_35"/>
          <p:cNvPicPr preferRelativeResize="0"/>
          <p:nvPr/>
        </p:nvPicPr>
        <p:blipFill>
          <a:blip r:embed="rId4">
            <a:alphaModFix/>
          </a:blip>
          <a:stretch>
            <a:fillRect/>
          </a:stretch>
        </p:blipFill>
        <p:spPr>
          <a:xfrm>
            <a:off x="310675" y="783626"/>
            <a:ext cx="8522648" cy="38952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1000"/>
                                        <p:tgtEl>
                                          <p:spTgt spid="4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bf52318aa3_0_0"/>
          <p:cNvSpPr txBox="1">
            <a:spLocks noGrp="1"/>
          </p:cNvSpPr>
          <p:nvPr>
            <p:ph type="title" idx="4294967295"/>
          </p:nvPr>
        </p:nvSpPr>
        <p:spPr>
          <a:xfrm>
            <a:off x="1836450" y="0"/>
            <a:ext cx="5471100" cy="537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t>Layout-oriented Fuzzing </a:t>
            </a:r>
            <a:endParaRPr b="1"/>
          </a:p>
        </p:txBody>
      </p:sp>
      <p:pic>
        <p:nvPicPr>
          <p:cNvPr id="448" name="Google Shape;448;g1bf52318aa3_0_0"/>
          <p:cNvPicPr preferRelativeResize="0"/>
          <p:nvPr/>
        </p:nvPicPr>
        <p:blipFill>
          <a:blip r:embed="rId3">
            <a:alphaModFix/>
          </a:blip>
          <a:stretch>
            <a:fillRect/>
          </a:stretch>
        </p:blipFill>
        <p:spPr>
          <a:xfrm>
            <a:off x="5049600" y="636213"/>
            <a:ext cx="4027351" cy="4358276"/>
          </a:xfrm>
          <a:prstGeom prst="rect">
            <a:avLst/>
          </a:prstGeom>
          <a:noFill/>
          <a:ln>
            <a:noFill/>
          </a:ln>
        </p:spPr>
      </p:pic>
      <p:sp>
        <p:nvSpPr>
          <p:cNvPr id="449" name="Google Shape;449;g1bf52318aa3_0_0"/>
          <p:cNvSpPr txBox="1"/>
          <p:nvPr/>
        </p:nvSpPr>
        <p:spPr>
          <a:xfrm>
            <a:off x="0" y="398700"/>
            <a:ext cx="5049600" cy="483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a:solidFill>
                  <a:srgbClr val="FF0000"/>
                </a:solidFill>
              </a:rPr>
              <a:t>I</a:t>
            </a:r>
            <a:r>
              <a:rPr lang="en-GB" sz="1700">
                <a:solidFill>
                  <a:srgbClr val="FF0000"/>
                </a:solidFill>
              </a:rPr>
              <a:t>a</a:t>
            </a:r>
            <a:r>
              <a:rPr lang="en-GB" sz="1700">
                <a:solidFill>
                  <a:schemeClr val="accent6"/>
                </a:solidFill>
              </a:rPr>
              <a:t>:</a:t>
            </a:r>
            <a:r>
              <a:rPr lang="en-GB" sz="1700">
                <a:solidFill>
                  <a:srgbClr val="202122"/>
                </a:solidFill>
              </a:rPr>
              <a:t> Đầu vào</a:t>
            </a:r>
            <a:endParaRPr sz="1700">
              <a:solidFill>
                <a:srgbClr val="202122"/>
              </a:solidFill>
            </a:endParaRPr>
          </a:p>
          <a:p>
            <a:pPr marL="0" lvl="0" indent="0" algn="ctr" rtl="0">
              <a:spcBef>
                <a:spcPts val="0"/>
              </a:spcBef>
              <a:spcAft>
                <a:spcPts val="0"/>
              </a:spcAft>
              <a:buNone/>
            </a:pPr>
            <a:r>
              <a:rPr lang="en-GB" sz="1700" b="1">
                <a:solidFill>
                  <a:srgbClr val="FF0000"/>
                </a:solidFill>
              </a:rPr>
              <a:t>L</a:t>
            </a:r>
            <a:r>
              <a:rPr lang="en-GB" sz="1700">
                <a:solidFill>
                  <a:srgbClr val="FF0000"/>
                </a:solidFill>
              </a:rPr>
              <a:t>a</a:t>
            </a:r>
            <a:r>
              <a:rPr lang="en-GB" sz="1700">
                <a:solidFill>
                  <a:schemeClr val="accent6"/>
                </a:solidFill>
              </a:rPr>
              <a:t>:</a:t>
            </a:r>
            <a:r>
              <a:rPr lang="en-GB" sz="1700">
                <a:solidFill>
                  <a:srgbClr val="202122"/>
                </a:solidFill>
              </a:rPr>
              <a:t> Danh sách tất cả các đường dẫn</a:t>
            </a:r>
            <a:endParaRPr sz="1700">
              <a:solidFill>
                <a:srgbClr val="202122"/>
              </a:solidFill>
            </a:endParaRPr>
          </a:p>
          <a:p>
            <a:pPr marL="0" lvl="0" indent="0" algn="ctr" rtl="0">
              <a:spcBef>
                <a:spcPts val="0"/>
              </a:spcBef>
              <a:spcAft>
                <a:spcPts val="0"/>
              </a:spcAft>
              <a:buNone/>
            </a:pPr>
            <a:r>
              <a:rPr lang="en-GB" sz="1700" b="1">
                <a:solidFill>
                  <a:srgbClr val="FF0000"/>
                </a:solidFill>
              </a:rPr>
              <a:t>LCS</a:t>
            </a:r>
            <a:r>
              <a:rPr lang="en-GB" sz="1700">
                <a:solidFill>
                  <a:schemeClr val="accent6"/>
                </a:solidFill>
              </a:rPr>
              <a:t>: </a:t>
            </a:r>
            <a:r>
              <a:rPr lang="en-GB" sz="1700">
                <a:solidFill>
                  <a:srgbClr val="202122"/>
                </a:solidFill>
              </a:rPr>
              <a:t>Dãy con chung dài nhất</a:t>
            </a:r>
            <a:endParaRPr sz="1700">
              <a:solidFill>
                <a:srgbClr val="202122"/>
              </a:solidFill>
            </a:endParaRPr>
          </a:p>
          <a:p>
            <a:pPr marL="0" lvl="0" indent="0" algn="ctr" rtl="0">
              <a:spcBef>
                <a:spcPts val="0"/>
              </a:spcBef>
              <a:spcAft>
                <a:spcPts val="0"/>
              </a:spcAft>
              <a:buNone/>
            </a:pPr>
            <a:r>
              <a:rPr lang="en-GB" sz="1700" b="1">
                <a:solidFill>
                  <a:srgbClr val="FF0000"/>
                </a:solidFill>
              </a:rPr>
              <a:t>P</a:t>
            </a:r>
            <a:r>
              <a:rPr lang="en-GB" sz="1700">
                <a:solidFill>
                  <a:srgbClr val="FF0000"/>
                </a:solidFill>
              </a:rPr>
              <a:t>a</a:t>
            </a:r>
            <a:r>
              <a:rPr lang="en-GB" sz="1700">
                <a:solidFill>
                  <a:schemeClr val="accent6"/>
                </a:solidFill>
              </a:rPr>
              <a:t>: </a:t>
            </a:r>
            <a:r>
              <a:rPr lang="en-GB" sz="1700">
                <a:solidFill>
                  <a:srgbClr val="202122"/>
                </a:solidFill>
              </a:rPr>
              <a:t>Lát hướng dẫn mục tiêu</a:t>
            </a:r>
            <a:endParaRPr sz="1800">
              <a:solidFill>
                <a:srgbClr val="202122"/>
              </a:solidFill>
            </a:endParaRPr>
          </a:p>
          <a:p>
            <a:pPr marL="0" lvl="0" indent="0" algn="l" rtl="0">
              <a:spcBef>
                <a:spcPts val="0"/>
              </a:spcBef>
              <a:spcAft>
                <a:spcPts val="0"/>
              </a:spcAft>
              <a:buNone/>
            </a:pPr>
            <a:r>
              <a:rPr lang="en-GB" sz="1800" b="1">
                <a:solidFill>
                  <a:srgbClr val="202122"/>
                </a:solidFill>
              </a:rPr>
              <a:t>Trực giác 1: </a:t>
            </a:r>
            <a:r>
              <a:rPr lang="en-GB" sz="1800">
                <a:solidFill>
                  <a:srgbClr val="202122"/>
                </a:solidFill>
              </a:rPr>
              <a:t>Với</a:t>
            </a:r>
            <a:r>
              <a:rPr lang="en-GB" sz="1800">
                <a:solidFill>
                  <a:schemeClr val="accent6"/>
                </a:solidFill>
              </a:rPr>
              <a:t> </a:t>
            </a:r>
            <a:r>
              <a:rPr lang="en-GB" sz="1800" b="1">
                <a:solidFill>
                  <a:srgbClr val="FF0000"/>
                </a:solidFill>
              </a:rPr>
              <a:t>Ia </a:t>
            </a:r>
            <a:r>
              <a:rPr lang="en-GB" sz="1800">
                <a:solidFill>
                  <a:srgbClr val="202122"/>
                </a:solidFill>
              </a:rPr>
              <a:t>khám</a:t>
            </a:r>
            <a:r>
              <a:rPr lang="en-GB" sz="1800">
                <a:solidFill>
                  <a:schemeClr val="accent6"/>
                </a:solidFill>
              </a:rPr>
              <a:t> </a:t>
            </a:r>
            <a:r>
              <a:rPr lang="en-GB" sz="1800">
                <a:solidFill>
                  <a:srgbClr val="202122"/>
                </a:solidFill>
              </a:rPr>
              <a:t>phá </a:t>
            </a:r>
            <a:r>
              <a:rPr lang="en-GB" sz="1800" b="1">
                <a:solidFill>
                  <a:srgbClr val="FF0000"/>
                </a:solidFill>
              </a:rPr>
              <a:t>L</a:t>
            </a:r>
            <a:r>
              <a:rPr lang="en-GB" sz="1800">
                <a:solidFill>
                  <a:srgbClr val="FF0000"/>
                </a:solidFill>
              </a:rPr>
              <a:t>a</a:t>
            </a:r>
            <a:r>
              <a:rPr lang="en-GB" sz="1800">
                <a:solidFill>
                  <a:schemeClr val="accent6"/>
                </a:solidFill>
              </a:rPr>
              <a:t> </a:t>
            </a:r>
            <a:r>
              <a:rPr lang="en-GB" sz="1800">
                <a:solidFill>
                  <a:srgbClr val="202122"/>
                </a:solidFill>
              </a:rPr>
              <a:t>và theo thứ tự là </a:t>
            </a:r>
            <a:r>
              <a:rPr lang="en-GB" sz="1800" b="1">
                <a:solidFill>
                  <a:srgbClr val="FF0000"/>
                </a:solidFill>
              </a:rPr>
              <a:t>P</a:t>
            </a:r>
            <a:r>
              <a:rPr lang="en-GB" sz="1800">
                <a:solidFill>
                  <a:srgbClr val="FF0000"/>
                </a:solidFill>
              </a:rPr>
              <a:t>a</a:t>
            </a:r>
            <a:r>
              <a:rPr lang="en-GB" sz="1800">
                <a:solidFill>
                  <a:schemeClr val="accent6"/>
                </a:solidFill>
              </a:rPr>
              <a:t> </a:t>
            </a:r>
            <a:r>
              <a:rPr lang="en-GB" sz="1800">
                <a:solidFill>
                  <a:srgbClr val="202122"/>
                </a:solidFill>
              </a:rPr>
              <a:t>-&gt; bố cục bộ nhớ </a:t>
            </a:r>
            <a:r>
              <a:rPr lang="en-GB" sz="1800" b="1">
                <a:solidFill>
                  <a:srgbClr val="202122"/>
                </a:solidFill>
              </a:rPr>
              <a:t>tương tự</a:t>
            </a:r>
            <a:r>
              <a:rPr lang="en-GB" sz="1800">
                <a:solidFill>
                  <a:srgbClr val="202122"/>
                </a:solidFill>
              </a:rPr>
              <a:t> lỗ hổng</a:t>
            </a:r>
            <a:endParaRPr sz="1800">
              <a:solidFill>
                <a:srgbClr val="202122"/>
              </a:solidFill>
            </a:endParaRPr>
          </a:p>
          <a:p>
            <a:pPr marL="0" lvl="0" indent="0" algn="l" rtl="0">
              <a:spcBef>
                <a:spcPts val="0"/>
              </a:spcBef>
              <a:spcAft>
                <a:spcPts val="0"/>
              </a:spcAft>
              <a:buNone/>
            </a:pPr>
            <a:r>
              <a:rPr lang="en-GB" sz="1800">
                <a:solidFill>
                  <a:srgbClr val="202122"/>
                </a:solidFill>
              </a:rPr>
              <a:t>=&gt; một đầu vào khám phá toàn bộ  layout-contributor slice (lát cắt quá trình đóng góp bố cục) có thể tạo ra các bố cục bộ nhớ tương tự</a:t>
            </a:r>
            <a:endParaRPr sz="1800">
              <a:solidFill>
                <a:srgbClr val="202122"/>
              </a:solidFill>
            </a:endParaRPr>
          </a:p>
          <a:p>
            <a:pPr marL="0" lvl="0" indent="0" algn="l" rtl="0">
              <a:spcBef>
                <a:spcPts val="0"/>
              </a:spcBef>
              <a:spcAft>
                <a:spcPts val="0"/>
              </a:spcAft>
              <a:buNone/>
            </a:pPr>
            <a:r>
              <a:rPr lang="en-GB" sz="1800" b="1">
                <a:solidFill>
                  <a:srgbClr val="202122"/>
                </a:solidFill>
              </a:rPr>
              <a:t>Trực giác 2:</a:t>
            </a:r>
            <a:r>
              <a:rPr lang="en-GB" sz="1800">
                <a:solidFill>
                  <a:schemeClr val="accent6"/>
                </a:solidFill>
              </a:rPr>
              <a:t>  </a:t>
            </a:r>
            <a:r>
              <a:rPr lang="en-GB" sz="1800" b="1">
                <a:solidFill>
                  <a:srgbClr val="FF0000"/>
                </a:solidFill>
              </a:rPr>
              <a:t>LCS P</a:t>
            </a:r>
            <a:r>
              <a:rPr lang="en-GB" sz="1800">
                <a:solidFill>
                  <a:srgbClr val="FF0000"/>
                </a:solidFill>
              </a:rPr>
              <a:t>a (</a:t>
            </a:r>
            <a:r>
              <a:rPr lang="en-GB" sz="1800" b="1">
                <a:solidFill>
                  <a:srgbClr val="FF0000"/>
                </a:solidFill>
              </a:rPr>
              <a:t>I</a:t>
            </a:r>
            <a:r>
              <a:rPr lang="en-GB" sz="1800">
                <a:solidFill>
                  <a:srgbClr val="FF0000"/>
                </a:solidFill>
              </a:rPr>
              <a:t>a)</a:t>
            </a:r>
            <a:r>
              <a:rPr lang="en-GB" sz="1800">
                <a:solidFill>
                  <a:srgbClr val="202122"/>
                </a:solidFill>
              </a:rPr>
              <a:t> &gt;</a:t>
            </a:r>
            <a:r>
              <a:rPr lang="en-GB" sz="1800">
                <a:solidFill>
                  <a:schemeClr val="accent6"/>
                </a:solidFill>
              </a:rPr>
              <a:t> </a:t>
            </a:r>
            <a:r>
              <a:rPr lang="en-GB" sz="1800" b="1">
                <a:solidFill>
                  <a:srgbClr val="FF0000"/>
                </a:solidFill>
              </a:rPr>
              <a:t>LCS P</a:t>
            </a:r>
            <a:r>
              <a:rPr lang="en-GB" sz="1800">
                <a:solidFill>
                  <a:srgbClr val="FF0000"/>
                </a:solidFill>
              </a:rPr>
              <a:t>b (</a:t>
            </a:r>
            <a:r>
              <a:rPr lang="en-GB" sz="1800" b="1">
                <a:solidFill>
                  <a:srgbClr val="FF0000"/>
                </a:solidFill>
              </a:rPr>
              <a:t>I</a:t>
            </a:r>
            <a:r>
              <a:rPr lang="en-GB" sz="1800">
                <a:solidFill>
                  <a:srgbClr val="FF0000"/>
                </a:solidFill>
              </a:rPr>
              <a:t>b)</a:t>
            </a:r>
            <a:r>
              <a:rPr lang="en-GB" sz="1800">
                <a:solidFill>
                  <a:schemeClr val="accent6"/>
                </a:solidFill>
              </a:rPr>
              <a:t> </a:t>
            </a:r>
            <a:endParaRPr sz="1800">
              <a:solidFill>
                <a:schemeClr val="accent6"/>
              </a:solidFill>
            </a:endParaRPr>
          </a:p>
          <a:p>
            <a:pPr marL="0" lvl="0" indent="0" algn="l" rtl="0">
              <a:spcBef>
                <a:spcPts val="0"/>
              </a:spcBef>
              <a:spcAft>
                <a:spcPts val="0"/>
              </a:spcAft>
              <a:buNone/>
            </a:pPr>
            <a:r>
              <a:rPr lang="en-GB" sz="1800">
                <a:solidFill>
                  <a:srgbClr val="202122"/>
                </a:solidFill>
              </a:rPr>
              <a:t>=&gt;</a:t>
            </a:r>
            <a:r>
              <a:rPr lang="en-GB" sz="1800">
                <a:solidFill>
                  <a:schemeClr val="accent6"/>
                </a:solidFill>
              </a:rPr>
              <a:t> </a:t>
            </a:r>
            <a:r>
              <a:rPr lang="en-GB" sz="1800" b="1">
                <a:solidFill>
                  <a:srgbClr val="FF0000"/>
                </a:solidFill>
              </a:rPr>
              <a:t>I</a:t>
            </a:r>
            <a:r>
              <a:rPr lang="en-GB" sz="1800">
                <a:solidFill>
                  <a:srgbClr val="FF0000"/>
                </a:solidFill>
              </a:rPr>
              <a:t>a</a:t>
            </a:r>
            <a:r>
              <a:rPr lang="en-GB" sz="1800">
                <a:solidFill>
                  <a:schemeClr val="accent6"/>
                </a:solidFill>
              </a:rPr>
              <a:t> </a:t>
            </a:r>
            <a:r>
              <a:rPr lang="en-GB" sz="1800">
                <a:solidFill>
                  <a:srgbClr val="202122"/>
                </a:solidFill>
              </a:rPr>
              <a:t>tốt hơn</a:t>
            </a:r>
            <a:r>
              <a:rPr lang="en-GB" sz="1800">
                <a:solidFill>
                  <a:schemeClr val="accent6"/>
                </a:solidFill>
              </a:rPr>
              <a:t> </a:t>
            </a:r>
            <a:r>
              <a:rPr lang="en-GB" sz="1800" b="1">
                <a:solidFill>
                  <a:srgbClr val="FF0000"/>
                </a:solidFill>
              </a:rPr>
              <a:t>I</a:t>
            </a:r>
            <a:r>
              <a:rPr lang="en-GB" sz="1800">
                <a:solidFill>
                  <a:srgbClr val="FF0000"/>
                </a:solidFill>
              </a:rPr>
              <a:t>b</a:t>
            </a:r>
            <a:endParaRPr sz="1800">
              <a:solidFill>
                <a:srgbClr val="FF0000"/>
              </a:solidFill>
            </a:endParaRPr>
          </a:p>
          <a:p>
            <a:pPr marL="0" lvl="0" indent="0" algn="l" rtl="0">
              <a:spcBef>
                <a:spcPts val="0"/>
              </a:spcBef>
              <a:spcAft>
                <a:spcPts val="0"/>
              </a:spcAft>
              <a:buNone/>
            </a:pPr>
            <a:r>
              <a:rPr lang="en-GB" sz="1800" b="1">
                <a:solidFill>
                  <a:srgbClr val="202122"/>
                </a:solidFill>
              </a:rPr>
              <a:t>Trực giác 3:</a:t>
            </a:r>
            <a:r>
              <a:rPr lang="en-GB" sz="1800">
                <a:solidFill>
                  <a:srgbClr val="202122"/>
                </a:solidFill>
              </a:rPr>
              <a:t> </a:t>
            </a:r>
            <a:r>
              <a:rPr lang="en-GB" sz="1800" b="1">
                <a:solidFill>
                  <a:srgbClr val="FF0000"/>
                </a:solidFill>
              </a:rPr>
              <a:t>LCS P</a:t>
            </a:r>
            <a:r>
              <a:rPr lang="en-GB" sz="1800">
                <a:solidFill>
                  <a:srgbClr val="FF0000"/>
                </a:solidFill>
              </a:rPr>
              <a:t>a (</a:t>
            </a:r>
            <a:r>
              <a:rPr lang="en-GB" sz="1800" b="1">
                <a:solidFill>
                  <a:srgbClr val="FF0000"/>
                </a:solidFill>
              </a:rPr>
              <a:t>I</a:t>
            </a:r>
            <a:r>
              <a:rPr lang="en-GB" sz="1800">
                <a:solidFill>
                  <a:srgbClr val="FF0000"/>
                </a:solidFill>
              </a:rPr>
              <a:t>a)</a:t>
            </a:r>
            <a:r>
              <a:rPr lang="en-GB" sz="1800">
                <a:solidFill>
                  <a:schemeClr val="accent6"/>
                </a:solidFill>
              </a:rPr>
              <a:t> </a:t>
            </a:r>
            <a:r>
              <a:rPr lang="en-GB" sz="1800">
                <a:solidFill>
                  <a:srgbClr val="202122"/>
                </a:solidFill>
              </a:rPr>
              <a:t>=</a:t>
            </a:r>
            <a:r>
              <a:rPr lang="en-GB" sz="1800">
                <a:solidFill>
                  <a:schemeClr val="accent6"/>
                </a:solidFill>
              </a:rPr>
              <a:t> </a:t>
            </a:r>
            <a:r>
              <a:rPr lang="en-GB" sz="1800" b="1">
                <a:solidFill>
                  <a:srgbClr val="FF0000"/>
                </a:solidFill>
              </a:rPr>
              <a:t>LCS P</a:t>
            </a:r>
            <a:r>
              <a:rPr lang="en-GB" sz="1800">
                <a:solidFill>
                  <a:srgbClr val="FF0000"/>
                </a:solidFill>
              </a:rPr>
              <a:t>b (</a:t>
            </a:r>
            <a:r>
              <a:rPr lang="en-GB" sz="1800" b="1">
                <a:solidFill>
                  <a:srgbClr val="FF0000"/>
                </a:solidFill>
              </a:rPr>
              <a:t>I</a:t>
            </a:r>
            <a:r>
              <a:rPr lang="en-GB" sz="1800">
                <a:solidFill>
                  <a:srgbClr val="FF0000"/>
                </a:solidFill>
              </a:rPr>
              <a:t>b) </a:t>
            </a:r>
            <a:r>
              <a:rPr lang="en-GB" sz="1800">
                <a:solidFill>
                  <a:srgbClr val="202122"/>
                </a:solidFill>
              </a:rPr>
              <a:t>mà</a:t>
            </a:r>
            <a:r>
              <a:rPr lang="en-GB" sz="1800">
                <a:solidFill>
                  <a:schemeClr val="accent6"/>
                </a:solidFill>
              </a:rPr>
              <a:t> </a:t>
            </a:r>
            <a:r>
              <a:rPr lang="en-GB" sz="1800" b="1">
                <a:solidFill>
                  <a:srgbClr val="FF0000"/>
                </a:solidFill>
              </a:rPr>
              <a:t>L</a:t>
            </a:r>
            <a:r>
              <a:rPr lang="en-GB" sz="1800">
                <a:solidFill>
                  <a:srgbClr val="FF0000"/>
                </a:solidFill>
              </a:rPr>
              <a:t>a</a:t>
            </a:r>
            <a:r>
              <a:rPr lang="en-GB" sz="1800">
                <a:solidFill>
                  <a:schemeClr val="accent6"/>
                </a:solidFill>
              </a:rPr>
              <a:t> </a:t>
            </a:r>
            <a:r>
              <a:rPr lang="en-GB" sz="1800">
                <a:solidFill>
                  <a:srgbClr val="202122"/>
                </a:solidFill>
              </a:rPr>
              <a:t>&gt;</a:t>
            </a:r>
            <a:r>
              <a:rPr lang="en-GB" sz="1800">
                <a:solidFill>
                  <a:schemeClr val="accent6"/>
                </a:solidFill>
              </a:rPr>
              <a:t> </a:t>
            </a:r>
            <a:r>
              <a:rPr lang="en-GB" sz="1800" b="1">
                <a:solidFill>
                  <a:srgbClr val="FF0000"/>
                </a:solidFill>
              </a:rPr>
              <a:t>L</a:t>
            </a:r>
            <a:r>
              <a:rPr lang="en-GB" sz="1800">
                <a:solidFill>
                  <a:srgbClr val="FF0000"/>
                </a:solidFill>
              </a:rPr>
              <a:t>b</a:t>
            </a:r>
            <a:r>
              <a:rPr lang="en-GB" sz="1800">
                <a:solidFill>
                  <a:schemeClr val="accent6"/>
                </a:solidFill>
              </a:rPr>
              <a:t> </a:t>
            </a:r>
            <a:endParaRPr sz="1800">
              <a:solidFill>
                <a:schemeClr val="accent6"/>
              </a:solidFill>
            </a:endParaRPr>
          </a:p>
          <a:p>
            <a:pPr marL="0" lvl="0" indent="0" algn="l" rtl="0">
              <a:spcBef>
                <a:spcPts val="0"/>
              </a:spcBef>
              <a:spcAft>
                <a:spcPts val="0"/>
              </a:spcAft>
              <a:buNone/>
            </a:pPr>
            <a:r>
              <a:rPr lang="en-GB" sz="1800">
                <a:solidFill>
                  <a:srgbClr val="202122"/>
                </a:solidFill>
              </a:rPr>
              <a:t>=&gt;</a:t>
            </a:r>
            <a:r>
              <a:rPr lang="en-GB" sz="1800">
                <a:solidFill>
                  <a:srgbClr val="FF0000"/>
                </a:solidFill>
              </a:rPr>
              <a:t> </a:t>
            </a:r>
            <a:r>
              <a:rPr lang="en-GB" sz="1800" b="1">
                <a:solidFill>
                  <a:srgbClr val="FF0000"/>
                </a:solidFill>
              </a:rPr>
              <a:t>I</a:t>
            </a:r>
            <a:r>
              <a:rPr lang="en-GB" sz="1800">
                <a:solidFill>
                  <a:srgbClr val="FF0000"/>
                </a:solidFill>
              </a:rPr>
              <a:t>b</a:t>
            </a:r>
            <a:r>
              <a:rPr lang="en-GB" sz="1800">
                <a:solidFill>
                  <a:schemeClr val="accent6"/>
                </a:solidFill>
              </a:rPr>
              <a:t> </a:t>
            </a:r>
            <a:r>
              <a:rPr lang="en-GB" sz="1800">
                <a:solidFill>
                  <a:srgbClr val="202122"/>
                </a:solidFill>
              </a:rPr>
              <a:t>tốt hơn</a:t>
            </a:r>
            <a:r>
              <a:rPr lang="en-GB" sz="1800">
                <a:solidFill>
                  <a:schemeClr val="accent6"/>
                </a:solidFill>
              </a:rPr>
              <a:t> </a:t>
            </a:r>
            <a:r>
              <a:rPr lang="en-GB" sz="1800" b="1">
                <a:solidFill>
                  <a:srgbClr val="FF0000"/>
                </a:solidFill>
              </a:rPr>
              <a:t>I</a:t>
            </a:r>
            <a:r>
              <a:rPr lang="en-GB" sz="1800">
                <a:solidFill>
                  <a:srgbClr val="FF0000"/>
                </a:solidFill>
              </a:rPr>
              <a:t>a</a:t>
            </a:r>
            <a:endParaRPr sz="1800">
              <a:solidFill>
                <a:srgbClr val="FF0000"/>
              </a:solidFill>
            </a:endParaRPr>
          </a:p>
          <a:p>
            <a:pPr marL="0" lvl="0" indent="0" algn="l" rtl="0">
              <a:spcBef>
                <a:spcPts val="0"/>
              </a:spcBef>
              <a:spcAft>
                <a:spcPts val="0"/>
              </a:spcAft>
              <a:buNone/>
            </a:pPr>
            <a:r>
              <a:rPr lang="en-GB" sz="1800">
                <a:solidFill>
                  <a:srgbClr val="202122"/>
                </a:solidFill>
              </a:rPr>
              <a:t>=&gt;</a:t>
            </a:r>
            <a:r>
              <a:rPr lang="en-GB" sz="1800">
                <a:solidFill>
                  <a:schemeClr val="accent6"/>
                </a:solidFill>
              </a:rPr>
              <a:t> </a:t>
            </a:r>
            <a:r>
              <a:rPr lang="en-GB" sz="1800" b="1">
                <a:solidFill>
                  <a:srgbClr val="FF0000"/>
                </a:solidFill>
              </a:rPr>
              <a:t>I</a:t>
            </a:r>
            <a:r>
              <a:rPr lang="en-GB" sz="1800">
                <a:solidFill>
                  <a:srgbClr val="FF0000"/>
                </a:solidFill>
              </a:rPr>
              <a:t>a</a:t>
            </a:r>
            <a:r>
              <a:rPr lang="en-GB" sz="1800">
                <a:solidFill>
                  <a:schemeClr val="accent6"/>
                </a:solidFill>
              </a:rPr>
              <a:t> </a:t>
            </a:r>
            <a:r>
              <a:rPr lang="en-GB" sz="1800">
                <a:solidFill>
                  <a:srgbClr val="202122"/>
                </a:solidFill>
              </a:rPr>
              <a:t>có nhiều hướng dẫn cộng tác viên trùng lặp hoặc không theo thứ tự hơn</a:t>
            </a:r>
            <a:r>
              <a:rPr lang="en-GB" sz="1800">
                <a:solidFill>
                  <a:schemeClr val="accent6"/>
                </a:solidFill>
              </a:rPr>
              <a:t> </a:t>
            </a:r>
            <a:r>
              <a:rPr lang="en-GB" sz="1800" b="1">
                <a:solidFill>
                  <a:srgbClr val="FF0000"/>
                </a:solidFill>
              </a:rPr>
              <a:t>I</a:t>
            </a:r>
            <a:r>
              <a:rPr lang="en-GB" sz="1800">
                <a:solidFill>
                  <a:srgbClr val="FF0000"/>
                </a:solidFill>
              </a:rPr>
              <a:t>b</a:t>
            </a:r>
            <a:endParaRPr sz="18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1c591ddd639_1_0"/>
          <p:cNvSpPr txBox="1">
            <a:spLocks noGrp="1"/>
          </p:cNvSpPr>
          <p:nvPr>
            <p:ph type="subTitle" idx="1"/>
          </p:nvPr>
        </p:nvSpPr>
        <p:spPr>
          <a:xfrm>
            <a:off x="1944900" y="1470200"/>
            <a:ext cx="5254200" cy="26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55" name="Google Shape;455;g1c591ddd639_1_0"/>
          <p:cNvPicPr preferRelativeResize="0"/>
          <p:nvPr/>
        </p:nvPicPr>
        <p:blipFill>
          <a:blip r:embed="rId3">
            <a:alphaModFix/>
          </a:blip>
          <a:stretch>
            <a:fillRect/>
          </a:stretch>
        </p:blipFill>
        <p:spPr>
          <a:xfrm>
            <a:off x="153700" y="826763"/>
            <a:ext cx="8836601" cy="3961075"/>
          </a:xfrm>
          <a:prstGeom prst="rect">
            <a:avLst/>
          </a:prstGeom>
          <a:noFill/>
          <a:ln>
            <a:noFill/>
          </a:ln>
        </p:spPr>
      </p:pic>
      <p:sp>
        <p:nvSpPr>
          <p:cNvPr id="456" name="Google Shape;456;g1c591ddd639_1_0"/>
          <p:cNvSpPr txBox="1">
            <a:spLocks noGrp="1"/>
          </p:cNvSpPr>
          <p:nvPr>
            <p:ph type="title"/>
          </p:nvPr>
        </p:nvSpPr>
        <p:spPr>
          <a:xfrm>
            <a:off x="1836450" y="0"/>
            <a:ext cx="54711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Layout-oriented Fuzzing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a:spLocks noGrp="1"/>
          </p:cNvSpPr>
          <p:nvPr>
            <p:ph type="title"/>
          </p:nvPr>
        </p:nvSpPr>
        <p:spPr>
          <a:xfrm>
            <a:off x="0" y="1371750"/>
            <a:ext cx="9144000" cy="240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GB" sz="4700"/>
              <a:t>Revery: </a:t>
            </a:r>
            <a:endParaRPr sz="4700"/>
          </a:p>
          <a:p>
            <a:pPr marL="0" lvl="0" indent="0" algn="ctr" rtl="0">
              <a:lnSpc>
                <a:spcPct val="100000"/>
              </a:lnSpc>
              <a:spcBef>
                <a:spcPts val="0"/>
              </a:spcBef>
              <a:spcAft>
                <a:spcPts val="0"/>
              </a:spcAft>
              <a:buSzPts val="3500"/>
              <a:buNone/>
            </a:pPr>
            <a:r>
              <a:rPr lang="en-GB" sz="4700"/>
              <a:t>Proof-of-Concept to Exploitable </a:t>
            </a:r>
            <a:endParaRPr sz="4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461" name="Google Shape;461;g1bf52318aa3_1_9"/>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lnSpc>
                <a:spcPct val="124000"/>
              </a:lnSpc>
              <a:spcBef>
                <a:spcPts val="0"/>
              </a:spcBef>
              <a:spcAft>
                <a:spcPts val="0"/>
              </a:spcAft>
              <a:buNone/>
            </a:pPr>
            <a:r>
              <a:rPr lang="en-GB" sz="3600">
                <a:solidFill>
                  <a:srgbClr val="222222"/>
                </a:solidFill>
                <a:latin typeface="Arial"/>
                <a:ea typeface="Arial"/>
                <a:cs typeface="Arial"/>
                <a:sym typeface="Arial"/>
              </a:rPr>
              <a:t>Diverging inputs filtering</a:t>
            </a:r>
            <a:endParaRPr sz="3600">
              <a:solidFill>
                <a:srgbClr val="222222"/>
              </a:solidFill>
              <a:latin typeface="Arial"/>
              <a:ea typeface="Arial"/>
              <a:cs typeface="Arial"/>
              <a:sym typeface="Arial"/>
            </a:endParaRPr>
          </a:p>
          <a:p>
            <a:pPr marL="0" lvl="0" indent="0" algn="ctr" rtl="0">
              <a:spcBef>
                <a:spcPts val="600"/>
              </a:spcBef>
              <a:spcAft>
                <a:spcPts val="0"/>
              </a:spcAft>
              <a:buNone/>
            </a:pPr>
            <a:endParaRPr sz="3600">
              <a:latin typeface="Arial"/>
              <a:ea typeface="Arial"/>
              <a:cs typeface="Arial"/>
              <a:sym typeface="Arial"/>
            </a:endParaRPr>
          </a:p>
        </p:txBody>
      </p:sp>
      <p:pic>
        <p:nvPicPr>
          <p:cNvPr id="462" name="Google Shape;462;g1bf52318aa3_1_9"/>
          <p:cNvPicPr preferRelativeResize="0"/>
          <p:nvPr/>
        </p:nvPicPr>
        <p:blipFill>
          <a:blip r:embed="rId3">
            <a:alphaModFix/>
          </a:blip>
          <a:stretch>
            <a:fillRect/>
          </a:stretch>
        </p:blipFill>
        <p:spPr>
          <a:xfrm>
            <a:off x="152400" y="812088"/>
            <a:ext cx="8839199" cy="37973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1bed4a4be9f_5_39"/>
          <p:cNvSpPr txBox="1">
            <a:spLocks noGrp="1"/>
          </p:cNvSpPr>
          <p:nvPr>
            <p:ph type="title"/>
          </p:nvPr>
        </p:nvSpPr>
        <p:spPr>
          <a:xfrm>
            <a:off x="720000" y="9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Giai đoạn 3: Exploit Synthesis</a:t>
            </a:r>
            <a:endParaRPr/>
          </a:p>
        </p:txBody>
      </p:sp>
      <p:pic>
        <p:nvPicPr>
          <p:cNvPr id="468" name="Google Shape;468;g1bed4a4be9f_5_39"/>
          <p:cNvPicPr preferRelativeResize="0"/>
          <p:nvPr/>
        </p:nvPicPr>
        <p:blipFill>
          <a:blip r:embed="rId3">
            <a:alphaModFix/>
          </a:blip>
          <a:stretch>
            <a:fillRect/>
          </a:stretch>
        </p:blipFill>
        <p:spPr>
          <a:xfrm>
            <a:off x="0" y="921525"/>
            <a:ext cx="9144001" cy="2799625"/>
          </a:xfrm>
          <a:prstGeom prst="rect">
            <a:avLst/>
          </a:prstGeom>
          <a:noFill/>
          <a:ln>
            <a:noFill/>
          </a:ln>
        </p:spPr>
      </p:pic>
      <p:sp>
        <p:nvSpPr>
          <p:cNvPr id="469" name="Google Shape;469;g1bed4a4be9f_5_39"/>
          <p:cNvSpPr txBox="1"/>
          <p:nvPr/>
        </p:nvSpPr>
        <p:spPr>
          <a:xfrm>
            <a:off x="440100" y="3971550"/>
            <a:ext cx="8263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t>Sau khi tìm thấy trạng thái có thể khai thác (cùng đầu vào diverging) trong diverging path -&gt; Revery sẽ cố gắng tổng hợp đầu vào mới để kích hoạt cả lổ hổng và trạng thái có thể khai thác</a:t>
            </a:r>
            <a:endParaRPr sz="1600"/>
          </a:p>
          <a:p>
            <a:pPr marL="0" lvl="0" indent="0" algn="l" rtl="0">
              <a:spcBef>
                <a:spcPts val="0"/>
              </a:spcBef>
              <a:spcAft>
                <a:spcPts val="0"/>
              </a:spcAft>
              <a:buNone/>
            </a:pPr>
            <a:r>
              <a:rPr lang="en-GB" sz="1600"/>
              <a:t>-&gt; Đầu vào đó là EXP </a:t>
            </a:r>
            <a:endParaRPr sz="1600"/>
          </a:p>
        </p:txBody>
      </p:sp>
      <p:pic>
        <p:nvPicPr>
          <p:cNvPr id="470" name="Google Shape;470;g1bed4a4be9f_5_39"/>
          <p:cNvPicPr preferRelativeResize="0"/>
          <p:nvPr/>
        </p:nvPicPr>
        <p:blipFill>
          <a:blip r:embed="rId4">
            <a:alphaModFix/>
          </a:blip>
          <a:stretch>
            <a:fillRect/>
          </a:stretch>
        </p:blipFill>
        <p:spPr>
          <a:xfrm>
            <a:off x="0" y="801975"/>
            <a:ext cx="9144001" cy="3946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6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1bf52318aa3_1_19"/>
          <p:cNvSpPr txBox="1">
            <a:spLocks noGrp="1"/>
          </p:cNvSpPr>
          <p:nvPr>
            <p:ph type="title"/>
          </p:nvPr>
        </p:nvSpPr>
        <p:spPr>
          <a:xfrm>
            <a:off x="719963"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300">
                <a:solidFill>
                  <a:srgbClr val="333333"/>
                </a:solidFill>
                <a:latin typeface="Arial"/>
                <a:ea typeface="Arial"/>
                <a:cs typeface="Arial"/>
                <a:sym typeface="Arial"/>
              </a:rPr>
              <a:t>The workflow of exploit synthesis</a:t>
            </a:r>
            <a:endParaRPr sz="3300">
              <a:latin typeface="Arial"/>
              <a:ea typeface="Arial"/>
              <a:cs typeface="Arial"/>
              <a:sym typeface="Arial"/>
            </a:endParaRPr>
          </a:p>
        </p:txBody>
      </p:sp>
      <p:pic>
        <p:nvPicPr>
          <p:cNvPr id="476" name="Google Shape;476;g1bf52318aa3_1_19"/>
          <p:cNvPicPr preferRelativeResize="0"/>
          <p:nvPr/>
        </p:nvPicPr>
        <p:blipFill>
          <a:blip r:embed="rId3">
            <a:alphaModFix/>
          </a:blip>
          <a:stretch>
            <a:fillRect/>
          </a:stretch>
        </p:blipFill>
        <p:spPr>
          <a:xfrm>
            <a:off x="152400" y="757063"/>
            <a:ext cx="8839200" cy="3629374"/>
          </a:xfrm>
          <a:prstGeom prst="rect">
            <a:avLst/>
          </a:prstGeom>
          <a:noFill/>
          <a:ln>
            <a:noFill/>
          </a:ln>
        </p:spPr>
      </p:pic>
      <p:sp>
        <p:nvSpPr>
          <p:cNvPr id="477" name="Google Shape;477;g1bf52318aa3_1_19"/>
          <p:cNvSpPr txBox="1"/>
          <p:nvPr/>
        </p:nvSpPr>
        <p:spPr>
          <a:xfrm>
            <a:off x="152375" y="4400775"/>
            <a:ext cx="8839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t>Quy trình chung của quá trình khai thác tổng hợp-&gt;Revery xác định các điểm ghép nối và đường dẫn khai thác tổng hợp, cuối cùng giải quyết các ràng buộc liên quan -&gt; tạo ra khai thác đang hoạt động </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1bf52318aa3_1_30"/>
          <p:cNvSpPr txBox="1">
            <a:spLocks noGrp="1"/>
          </p:cNvSpPr>
          <p:nvPr>
            <p:ph type="title"/>
          </p:nvPr>
        </p:nvSpPr>
        <p:spPr>
          <a:xfrm>
            <a:off x="720000" y="0"/>
            <a:ext cx="7704000" cy="627600"/>
          </a:xfrm>
          <a:prstGeom prst="rect">
            <a:avLst/>
          </a:prstGeom>
        </p:spPr>
        <p:txBody>
          <a:bodyPr spcFirstLastPara="1" wrap="square" lIns="91425" tIns="91425" rIns="91425" bIns="91425" anchor="t" anchorCtr="0">
            <a:noAutofit/>
          </a:bodyPr>
          <a:lstStyle/>
          <a:p>
            <a:pPr marL="0" lvl="0" indent="0" algn="ctr" rtl="0">
              <a:lnSpc>
                <a:spcPct val="124000"/>
              </a:lnSpc>
              <a:spcBef>
                <a:spcPts val="0"/>
              </a:spcBef>
              <a:spcAft>
                <a:spcPts val="0"/>
              </a:spcAft>
              <a:buNone/>
            </a:pPr>
            <a:r>
              <a:rPr lang="en-GB" sz="3500" b="0">
                <a:solidFill>
                  <a:srgbClr val="222222"/>
                </a:solidFill>
                <a:latin typeface="Arial"/>
                <a:ea typeface="Arial"/>
                <a:cs typeface="Arial"/>
                <a:sym typeface="Arial"/>
              </a:rPr>
              <a:t>Control-flow path stitching</a:t>
            </a:r>
            <a:endParaRPr sz="3500" b="0">
              <a:solidFill>
                <a:srgbClr val="222222"/>
              </a:solidFill>
              <a:latin typeface="Arial"/>
              <a:ea typeface="Arial"/>
              <a:cs typeface="Arial"/>
              <a:sym typeface="Arial"/>
            </a:endParaRPr>
          </a:p>
          <a:p>
            <a:pPr marL="0" lvl="0" indent="0" algn="ctr" rtl="0">
              <a:spcBef>
                <a:spcPts val="600"/>
              </a:spcBef>
              <a:spcAft>
                <a:spcPts val="0"/>
              </a:spcAft>
              <a:buNone/>
            </a:pPr>
            <a:endParaRPr sz="3500">
              <a:latin typeface="Arial"/>
              <a:ea typeface="Arial"/>
              <a:cs typeface="Arial"/>
              <a:sym typeface="Arial"/>
            </a:endParaRPr>
          </a:p>
        </p:txBody>
      </p:sp>
      <p:pic>
        <p:nvPicPr>
          <p:cNvPr id="483" name="Google Shape;483;g1bf52318aa3_1_30"/>
          <p:cNvPicPr preferRelativeResize="0"/>
          <p:nvPr/>
        </p:nvPicPr>
        <p:blipFill>
          <a:blip r:embed="rId3">
            <a:alphaModFix/>
          </a:blip>
          <a:stretch>
            <a:fillRect/>
          </a:stretch>
        </p:blipFill>
        <p:spPr>
          <a:xfrm>
            <a:off x="152400" y="729300"/>
            <a:ext cx="8839202" cy="3490799"/>
          </a:xfrm>
          <a:prstGeom prst="rect">
            <a:avLst/>
          </a:prstGeom>
          <a:noFill/>
          <a:ln>
            <a:noFill/>
          </a:ln>
        </p:spPr>
      </p:pic>
      <p:sp>
        <p:nvSpPr>
          <p:cNvPr id="484" name="Google Shape;484;g1bf52318aa3_1_30"/>
          <p:cNvSpPr txBox="1"/>
          <p:nvPr/>
        </p:nvSpPr>
        <p:spPr>
          <a:xfrm>
            <a:off x="209250" y="4220100"/>
            <a:ext cx="8725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t>Ghép nối crashing path + diverging path lại thì Revery dựa vào việc thực thi symbol để khai thác đường dẫn</a:t>
            </a:r>
            <a:endParaRPr sz="1600"/>
          </a:p>
          <a:p>
            <a:pPr marL="0" lvl="0" indent="0" algn="l" rtl="0">
              <a:spcBef>
                <a:spcPts val="0"/>
              </a:spcBef>
              <a:spcAft>
                <a:spcPts val="0"/>
              </a:spcAft>
              <a:buNone/>
            </a:pPr>
            <a:r>
              <a:rPr lang="en-GB" sz="1600"/>
              <a:t>-&gt; Sử dụng Call Stack (ngăn xếp gọi) để hướng dẫn khai thác các đường dẫn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9"/>
          <p:cNvSpPr txBox="1">
            <a:spLocks noGrp="1"/>
          </p:cNvSpPr>
          <p:nvPr>
            <p:ph type="title" idx="2"/>
          </p:nvPr>
        </p:nvSpPr>
        <p:spPr>
          <a:xfrm>
            <a:off x="2391900" y="1062325"/>
            <a:ext cx="4360200" cy="123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GB"/>
              <a:t>03</a:t>
            </a:r>
            <a:endParaRPr/>
          </a:p>
        </p:txBody>
      </p:sp>
      <p:sp>
        <p:nvSpPr>
          <p:cNvPr id="490" name="Google Shape;490;p29"/>
          <p:cNvSpPr txBox="1"/>
          <p:nvPr/>
        </p:nvSpPr>
        <p:spPr>
          <a:xfrm>
            <a:off x="3134550" y="2493375"/>
            <a:ext cx="2650200" cy="1123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100"/>
              <a:t>DEMO </a:t>
            </a:r>
            <a:endParaRPr sz="6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1bf52318aa3_1_4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96" name="Google Shape;496;g1bf52318aa3_1_43" title="2022-12-23 22-29-53.mkv">
            <a:hlinkClick r:id="rId3"/>
          </p:cNvPr>
          <p:cNvPicPr preferRelativeResize="0"/>
          <p:nvPr/>
        </p:nvPicPr>
        <p:blipFill>
          <a:blip r:embed="rId4">
            <a:alphaModFix/>
          </a:blip>
          <a:stretch>
            <a:fillRect/>
          </a:stretch>
        </p:blipFill>
        <p:spPr>
          <a:xfrm>
            <a:off x="19713" y="11088"/>
            <a:ext cx="9104587" cy="5121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1c6eb7d3beb_0_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02" name="Google Shape;502;g1c6eb7d3beb_0_0"/>
          <p:cNvPicPr preferRelativeResize="0"/>
          <p:nvPr/>
        </p:nvPicPr>
        <p:blipFill>
          <a:blip r:embed="rId3">
            <a:alphaModFix/>
          </a:blip>
          <a:stretch>
            <a:fillRect/>
          </a:stretch>
        </p:blipFill>
        <p:spPr>
          <a:xfrm>
            <a:off x="779300" y="120537"/>
            <a:ext cx="7704001" cy="47947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c6eb7d3beb_0_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08" name="Google Shape;508;g1c6eb7d3beb_0_5"/>
          <p:cNvPicPr preferRelativeResize="0"/>
          <p:nvPr/>
        </p:nvPicPr>
        <p:blipFill>
          <a:blip r:embed="rId3">
            <a:alphaModFix/>
          </a:blip>
          <a:stretch>
            <a:fillRect/>
          </a:stretch>
        </p:blipFill>
        <p:spPr>
          <a:xfrm>
            <a:off x="720000" y="299375"/>
            <a:ext cx="7704001" cy="4516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1c6eb7d3beb_0_10"/>
          <p:cNvSpPr txBox="1">
            <a:spLocks noGrp="1"/>
          </p:cNvSpPr>
          <p:nvPr>
            <p:ph type="title"/>
          </p:nvPr>
        </p:nvSpPr>
        <p:spPr>
          <a:xfrm>
            <a:off x="720000" y="1478750"/>
            <a:ext cx="7704000"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Arial"/>
                <a:ea typeface="Arial"/>
                <a:cs typeface="Arial"/>
                <a:sym typeface="Arial"/>
              </a:rPr>
              <a:t>Các bạn có câu hỏi gì về đồ án của bọn mình thì mình đưa link đề tài cho mà đọc nè nha! </a:t>
            </a:r>
            <a:endParaRPr sz="30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
          <p:cNvSpPr txBox="1">
            <a:spLocks noGrp="1"/>
          </p:cNvSpPr>
          <p:nvPr>
            <p:ph type="subTitle" idx="6"/>
          </p:nvPr>
        </p:nvSpPr>
        <p:spPr>
          <a:xfrm>
            <a:off x="891438" y="2961575"/>
            <a:ext cx="1718100" cy="449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GB"/>
              <a:t>Tổng quan </a:t>
            </a:r>
            <a:endParaRPr/>
          </a:p>
        </p:txBody>
      </p:sp>
      <p:sp>
        <p:nvSpPr>
          <p:cNvPr id="345" name="Google Shape;345;p3"/>
          <p:cNvSpPr txBox="1">
            <a:spLocks noGrp="1"/>
          </p:cNvSpPr>
          <p:nvPr>
            <p:ph type="subTitle" idx="7"/>
          </p:nvPr>
        </p:nvSpPr>
        <p:spPr>
          <a:xfrm>
            <a:off x="3213088" y="2820575"/>
            <a:ext cx="2765400" cy="590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GB" dirty="0" err="1"/>
              <a:t>Các</a:t>
            </a:r>
            <a:r>
              <a:rPr lang="en-GB" dirty="0"/>
              <a:t> </a:t>
            </a:r>
            <a:r>
              <a:rPr lang="vi-VN"/>
              <a:t>kỹ thuật</a:t>
            </a:r>
            <a:r>
              <a:rPr lang="en-GB"/>
              <a:t> </a:t>
            </a:r>
            <a:r>
              <a:rPr lang="en-GB" dirty="0" err="1"/>
              <a:t>chính</a:t>
            </a:r>
            <a:endParaRPr dirty="0"/>
          </a:p>
        </p:txBody>
      </p:sp>
      <p:sp>
        <p:nvSpPr>
          <p:cNvPr id="346" name="Google Shape;346;p3"/>
          <p:cNvSpPr txBox="1">
            <a:spLocks noGrp="1"/>
          </p:cNvSpPr>
          <p:nvPr>
            <p:ph type="subTitle" idx="8"/>
          </p:nvPr>
        </p:nvSpPr>
        <p:spPr>
          <a:xfrm>
            <a:off x="6212613" y="2961575"/>
            <a:ext cx="2054700" cy="449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GB"/>
              <a:t>Demo </a:t>
            </a:r>
            <a:endParaRPr/>
          </a:p>
        </p:txBody>
      </p:sp>
      <p:sp>
        <p:nvSpPr>
          <p:cNvPr id="347" name="Google Shape;347;p3"/>
          <p:cNvSpPr txBox="1">
            <a:spLocks noGrp="1"/>
          </p:cNvSpPr>
          <p:nvPr>
            <p:ph type="title"/>
          </p:nvPr>
        </p:nvSpPr>
        <p:spPr>
          <a:xfrm>
            <a:off x="1224913" y="1732838"/>
            <a:ext cx="1275300" cy="99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a:t>01</a:t>
            </a:r>
            <a:endParaRPr/>
          </a:p>
        </p:txBody>
      </p:sp>
      <p:sp>
        <p:nvSpPr>
          <p:cNvPr id="348" name="Google Shape;348;p3"/>
          <p:cNvSpPr txBox="1">
            <a:spLocks noGrp="1"/>
          </p:cNvSpPr>
          <p:nvPr>
            <p:ph type="title" idx="2"/>
          </p:nvPr>
        </p:nvSpPr>
        <p:spPr>
          <a:xfrm>
            <a:off x="3913613" y="1732813"/>
            <a:ext cx="1275300" cy="99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a:t>02</a:t>
            </a:r>
            <a:endParaRPr/>
          </a:p>
        </p:txBody>
      </p:sp>
      <p:sp>
        <p:nvSpPr>
          <p:cNvPr id="349" name="Google Shape;349;p3"/>
          <p:cNvSpPr txBox="1">
            <a:spLocks noGrp="1"/>
          </p:cNvSpPr>
          <p:nvPr>
            <p:ph type="title" idx="4"/>
          </p:nvPr>
        </p:nvSpPr>
        <p:spPr>
          <a:xfrm>
            <a:off x="6602313" y="1732813"/>
            <a:ext cx="1275300" cy="99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
          <p:cNvSpPr txBox="1">
            <a:spLocks noGrp="1"/>
          </p:cNvSpPr>
          <p:nvPr>
            <p:ph type="title"/>
          </p:nvPr>
        </p:nvSpPr>
        <p:spPr>
          <a:xfrm>
            <a:off x="3859250" y="2380050"/>
            <a:ext cx="43602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GB"/>
              <a:t>TỔNG QUAN </a:t>
            </a:r>
            <a:endParaRPr/>
          </a:p>
        </p:txBody>
      </p:sp>
      <p:sp>
        <p:nvSpPr>
          <p:cNvPr id="355" name="Google Shape;355;p5"/>
          <p:cNvSpPr txBox="1">
            <a:spLocks noGrp="1"/>
          </p:cNvSpPr>
          <p:nvPr>
            <p:ph type="title" idx="2"/>
          </p:nvPr>
        </p:nvSpPr>
        <p:spPr>
          <a:xfrm>
            <a:off x="3859250" y="1062325"/>
            <a:ext cx="4360200" cy="123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GB"/>
              <a:t>01</a:t>
            </a:r>
            <a:endParaRPr/>
          </a:p>
        </p:txBody>
      </p:sp>
      <p:pic>
        <p:nvPicPr>
          <p:cNvPr id="356" name="Google Shape;356;p5"/>
          <p:cNvPicPr preferRelativeResize="0"/>
          <p:nvPr/>
        </p:nvPicPr>
        <p:blipFill rotWithShape="1">
          <a:blip r:embed="rId3">
            <a:alphaModFix/>
          </a:blip>
          <a:srcRect l="14335" r="14341"/>
          <a:stretch/>
        </p:blipFill>
        <p:spPr>
          <a:xfrm>
            <a:off x="827440" y="339995"/>
            <a:ext cx="3023699" cy="4260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11"/>
          <p:cNvPicPr preferRelativeResize="0"/>
          <p:nvPr/>
        </p:nvPicPr>
        <p:blipFill>
          <a:blip r:embed="rId3">
            <a:alphaModFix/>
          </a:blip>
          <a:stretch>
            <a:fillRect/>
          </a:stretch>
        </p:blipFill>
        <p:spPr>
          <a:xfrm>
            <a:off x="2034450" y="2821100"/>
            <a:ext cx="6995275" cy="2265400"/>
          </a:xfrm>
          <a:prstGeom prst="rect">
            <a:avLst/>
          </a:prstGeom>
          <a:noFill/>
          <a:ln>
            <a:noFill/>
          </a:ln>
        </p:spPr>
      </p:pic>
      <p:pic>
        <p:nvPicPr>
          <p:cNvPr id="362" name="Google Shape;362;p11"/>
          <p:cNvPicPr preferRelativeResize="0"/>
          <p:nvPr/>
        </p:nvPicPr>
        <p:blipFill>
          <a:blip r:embed="rId4">
            <a:alphaModFix/>
          </a:blip>
          <a:stretch>
            <a:fillRect/>
          </a:stretch>
        </p:blipFill>
        <p:spPr>
          <a:xfrm>
            <a:off x="0" y="28725"/>
            <a:ext cx="5300226" cy="2952074"/>
          </a:xfrm>
          <a:prstGeom prst="rect">
            <a:avLst/>
          </a:prstGeom>
          <a:noFill/>
          <a:ln>
            <a:noFill/>
          </a:ln>
        </p:spPr>
      </p:pic>
      <p:sp>
        <p:nvSpPr>
          <p:cNvPr id="363" name="Google Shape;363;p11"/>
          <p:cNvSpPr txBox="1"/>
          <p:nvPr/>
        </p:nvSpPr>
        <p:spPr>
          <a:xfrm>
            <a:off x="5723175" y="586100"/>
            <a:ext cx="2920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b="1"/>
              <a:t>NGỮ CẢNH</a:t>
            </a:r>
            <a:endParaRPr sz="3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c11a022f16_0_0"/>
          <p:cNvSpPr txBox="1"/>
          <p:nvPr/>
        </p:nvSpPr>
        <p:spPr>
          <a:xfrm>
            <a:off x="924300" y="1627050"/>
            <a:ext cx="72954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400" b="1">
                <a:solidFill>
                  <a:srgbClr val="FF0000"/>
                </a:solidFill>
                <a:latin typeface="Times New Roman"/>
                <a:ea typeface="Times New Roman"/>
                <a:cs typeface="Times New Roman"/>
                <a:sym typeface="Times New Roman"/>
              </a:rPr>
              <a:t>REVERY</a:t>
            </a:r>
            <a:endParaRPr sz="8400" b="1">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 calcmode="lin" valueType="num">
                                      <p:cBhvr additive="base">
                                        <p:cTn id="7" dur="1000"/>
                                        <p:tgtEl>
                                          <p:spTgt spid="368"/>
                                        </p:tgtEl>
                                        <p:attrNameLst>
                                          <p:attrName>ppt_w</p:attrName>
                                        </p:attrNameLst>
                                      </p:cBhvr>
                                      <p:tavLst>
                                        <p:tav tm="0">
                                          <p:val>
                                            <p:strVal val="0"/>
                                          </p:val>
                                        </p:tav>
                                        <p:tav tm="100000">
                                          <p:val>
                                            <p:strVal val="#ppt_w"/>
                                          </p:val>
                                        </p:tav>
                                      </p:tavLst>
                                    </p:anim>
                                    <p:anim calcmode="lin" valueType="num">
                                      <p:cBhvr additive="base">
                                        <p:cTn id="8" dur="1000"/>
                                        <p:tgtEl>
                                          <p:spTgt spid="36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0"/>
          <p:cNvSpPr txBox="1">
            <a:spLocks noGrp="1"/>
          </p:cNvSpPr>
          <p:nvPr>
            <p:ph type="subTitle" idx="1"/>
          </p:nvPr>
        </p:nvSpPr>
        <p:spPr>
          <a:xfrm>
            <a:off x="710350" y="1542725"/>
            <a:ext cx="7897200" cy="23280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GB" sz="2400">
                <a:solidFill>
                  <a:srgbClr val="333333"/>
                </a:solidFill>
                <a:latin typeface="Arial"/>
                <a:ea typeface="Arial"/>
                <a:cs typeface="Arial"/>
                <a:sym typeface="Arial"/>
              </a:rPr>
              <a:t>Thách thức 1: Exploit derivability issue</a:t>
            </a:r>
            <a:endParaRPr sz="2400">
              <a:solidFill>
                <a:srgbClr val="333333"/>
              </a:solidFill>
              <a:latin typeface="Arial"/>
              <a:ea typeface="Arial"/>
              <a:cs typeface="Arial"/>
              <a:sym typeface="Arial"/>
            </a:endParaRPr>
          </a:p>
          <a:p>
            <a:pPr marL="457200" lvl="0" indent="0" algn="l" rtl="0">
              <a:lnSpc>
                <a:spcPct val="100000"/>
              </a:lnSpc>
              <a:spcBef>
                <a:spcPts val="0"/>
              </a:spcBef>
              <a:spcAft>
                <a:spcPts val="0"/>
              </a:spcAft>
              <a:buNone/>
            </a:pPr>
            <a:endParaRPr sz="2400">
              <a:solidFill>
                <a:srgbClr val="333333"/>
              </a:solidFill>
              <a:latin typeface="Arial"/>
              <a:ea typeface="Arial"/>
              <a:cs typeface="Arial"/>
              <a:sym typeface="Arial"/>
            </a:endParaRPr>
          </a:p>
          <a:p>
            <a:pPr marL="457200" lvl="0" indent="0" algn="l" rtl="0">
              <a:lnSpc>
                <a:spcPct val="100000"/>
              </a:lnSpc>
              <a:spcBef>
                <a:spcPts val="0"/>
              </a:spcBef>
              <a:spcAft>
                <a:spcPts val="0"/>
              </a:spcAft>
              <a:buNone/>
            </a:pPr>
            <a:r>
              <a:rPr lang="en-GB" sz="2400">
                <a:solidFill>
                  <a:srgbClr val="333333"/>
                </a:solidFill>
                <a:latin typeface="Arial"/>
                <a:ea typeface="Arial"/>
                <a:cs typeface="Arial"/>
                <a:sym typeface="Arial"/>
              </a:rPr>
              <a:t>Thách thức 2: Symbolic execution bottleneck</a:t>
            </a:r>
            <a:endParaRPr sz="2400">
              <a:solidFill>
                <a:srgbClr val="333333"/>
              </a:solidFill>
              <a:latin typeface="Arial"/>
              <a:ea typeface="Arial"/>
              <a:cs typeface="Arial"/>
              <a:sym typeface="Arial"/>
            </a:endParaRPr>
          </a:p>
          <a:p>
            <a:pPr marL="457200" lvl="0" indent="0" algn="l" rtl="0">
              <a:lnSpc>
                <a:spcPct val="100000"/>
              </a:lnSpc>
              <a:spcBef>
                <a:spcPts val="0"/>
              </a:spcBef>
              <a:spcAft>
                <a:spcPts val="0"/>
              </a:spcAft>
              <a:buNone/>
            </a:pPr>
            <a:endParaRPr sz="2400">
              <a:solidFill>
                <a:srgbClr val="333333"/>
              </a:solidFill>
              <a:latin typeface="Arial"/>
              <a:ea typeface="Arial"/>
              <a:cs typeface="Arial"/>
              <a:sym typeface="Arial"/>
            </a:endParaRPr>
          </a:p>
          <a:p>
            <a:pPr marL="457200" lvl="0" indent="0" algn="l" rtl="0">
              <a:lnSpc>
                <a:spcPct val="100000"/>
              </a:lnSpc>
              <a:spcBef>
                <a:spcPts val="0"/>
              </a:spcBef>
              <a:spcAft>
                <a:spcPts val="0"/>
              </a:spcAft>
              <a:buNone/>
            </a:pPr>
            <a:r>
              <a:rPr lang="en-GB" sz="2400">
                <a:solidFill>
                  <a:srgbClr val="333333"/>
                </a:solidFill>
                <a:latin typeface="Arial"/>
                <a:ea typeface="Arial"/>
                <a:cs typeface="Arial"/>
                <a:sym typeface="Arial"/>
              </a:rPr>
              <a:t>Thách thức 3: Exploiting Heap-based Vulnerability</a:t>
            </a:r>
            <a:endParaRPr sz="2400">
              <a:solidFill>
                <a:srgbClr val="333333"/>
              </a:solidFill>
              <a:latin typeface="Arial"/>
              <a:ea typeface="Arial"/>
              <a:cs typeface="Arial"/>
              <a:sym typeface="Arial"/>
            </a:endParaRPr>
          </a:p>
        </p:txBody>
      </p:sp>
      <p:sp>
        <p:nvSpPr>
          <p:cNvPr id="374" name="Google Shape;374;p20"/>
          <p:cNvSpPr txBox="1">
            <a:spLocks noGrp="1"/>
          </p:cNvSpPr>
          <p:nvPr>
            <p:ph type="title"/>
          </p:nvPr>
        </p:nvSpPr>
        <p:spPr>
          <a:xfrm>
            <a:off x="530575" y="431550"/>
            <a:ext cx="7400100" cy="61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500"/>
              <a:buFont typeface="Arial"/>
              <a:buNone/>
            </a:pPr>
            <a:r>
              <a:rPr lang="en-GB"/>
              <a:t>Thách thức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1c11a022f16_0_17"/>
          <p:cNvSpPr txBox="1">
            <a:spLocks noGrp="1"/>
          </p:cNvSpPr>
          <p:nvPr>
            <p:ph type="subTitle" idx="1"/>
          </p:nvPr>
        </p:nvSpPr>
        <p:spPr>
          <a:xfrm>
            <a:off x="5353575" y="2642075"/>
            <a:ext cx="2616300" cy="11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1c11a022f16_0_17"/>
          <p:cNvSpPr txBox="1">
            <a:spLocks noGrp="1"/>
          </p:cNvSpPr>
          <p:nvPr>
            <p:ph type="title"/>
          </p:nvPr>
        </p:nvSpPr>
        <p:spPr>
          <a:xfrm>
            <a:off x="223125" y="926538"/>
            <a:ext cx="3872100" cy="335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100">
                <a:solidFill>
                  <a:srgbClr val="000000"/>
                </a:solidFill>
                <a:latin typeface="Times New Roman"/>
                <a:ea typeface="Times New Roman"/>
                <a:cs typeface="Times New Roman"/>
                <a:sym typeface="Times New Roman"/>
              </a:rPr>
              <a:t>Khi một lỗ hổng trong bộ nhớ được kích hoạt sẽ dẫn tới việc máy tính rời vào trạng thái </a:t>
            </a:r>
            <a:r>
              <a:rPr lang="en-GB" sz="2100" i="1">
                <a:solidFill>
                  <a:srgbClr val="000000"/>
                </a:solidFill>
                <a:latin typeface="Times New Roman"/>
                <a:ea typeface="Times New Roman"/>
                <a:cs typeface="Times New Roman"/>
                <a:sym typeface="Times New Roman"/>
              </a:rPr>
              <a:t>weird (không bình thường). </a:t>
            </a:r>
            <a:r>
              <a:rPr lang="en-GB" sz="2100">
                <a:solidFill>
                  <a:srgbClr val="000000"/>
                </a:solidFill>
                <a:latin typeface="Times New Roman"/>
                <a:ea typeface="Times New Roman"/>
                <a:cs typeface="Times New Roman"/>
                <a:sym typeface="Times New Roman"/>
              </a:rPr>
              <a:t>Kèm theo đó là đầu vào POC sẽ làm hư hỏng một số dữ liệu</a:t>
            </a:r>
            <a:endParaRPr sz="2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2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2100">
                <a:solidFill>
                  <a:srgbClr val="000000"/>
                </a:solidFill>
                <a:latin typeface="Times New Roman"/>
                <a:ea typeface="Times New Roman"/>
                <a:cs typeface="Times New Roman"/>
                <a:sym typeface="Times New Roman"/>
              </a:rPr>
              <a:t>=&gt; Không khai thác dữ liệu được, rất ít giải pháp của AEG đã chú ý đến vấn đề này</a:t>
            </a:r>
            <a:endParaRPr sz="2100">
              <a:solidFill>
                <a:srgbClr val="000000"/>
              </a:solidFill>
              <a:latin typeface="Times New Roman"/>
              <a:ea typeface="Times New Roman"/>
              <a:cs typeface="Times New Roman"/>
              <a:sym typeface="Times New Roman"/>
            </a:endParaRPr>
          </a:p>
        </p:txBody>
      </p:sp>
      <p:pic>
        <p:nvPicPr>
          <p:cNvPr id="381" name="Google Shape;381;g1c11a022f16_0_17"/>
          <p:cNvPicPr preferRelativeResize="0"/>
          <p:nvPr/>
        </p:nvPicPr>
        <p:blipFill>
          <a:blip r:embed="rId3">
            <a:alphaModFix/>
          </a:blip>
          <a:stretch>
            <a:fillRect/>
          </a:stretch>
        </p:blipFill>
        <p:spPr>
          <a:xfrm>
            <a:off x="4095225" y="1071488"/>
            <a:ext cx="5048776" cy="3065328"/>
          </a:xfrm>
          <a:prstGeom prst="rect">
            <a:avLst/>
          </a:prstGeom>
          <a:noFill/>
          <a:ln>
            <a:noFill/>
          </a:ln>
        </p:spPr>
      </p:pic>
      <p:sp>
        <p:nvSpPr>
          <p:cNvPr id="382" name="Google Shape;382;g1c11a022f16_0_17"/>
          <p:cNvSpPr txBox="1"/>
          <p:nvPr/>
        </p:nvSpPr>
        <p:spPr>
          <a:xfrm>
            <a:off x="1144350" y="157050"/>
            <a:ext cx="6855300" cy="769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2400" b="1">
                <a:solidFill>
                  <a:srgbClr val="FF0000"/>
                </a:solidFill>
              </a:rPr>
              <a:t>Thách thức 1: Exploit derivability issue</a:t>
            </a:r>
            <a:endParaRPr sz="2400" b="1">
              <a:solidFill>
                <a:srgbClr val="FF0000"/>
              </a:solidFill>
            </a:endParaRPr>
          </a:p>
          <a:p>
            <a:pPr marL="0" lvl="0" indent="0" algn="l" rtl="0">
              <a:spcBef>
                <a:spcPts val="0"/>
              </a:spcBef>
              <a:spcAft>
                <a:spcPts val="0"/>
              </a:spcAft>
              <a:buNone/>
            </a:pPr>
            <a:endParaRPr b="1">
              <a:solidFill>
                <a:srgbClr val="FF0000"/>
              </a:solidFill>
              <a:latin typeface="Cairo"/>
              <a:ea typeface="Cairo"/>
              <a:cs typeface="Cairo"/>
              <a:sym typeface="Cai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1c11a022f16_0_26"/>
          <p:cNvSpPr txBox="1">
            <a:spLocks noGrp="1"/>
          </p:cNvSpPr>
          <p:nvPr>
            <p:ph type="subTitle" idx="1"/>
          </p:nvPr>
        </p:nvSpPr>
        <p:spPr>
          <a:xfrm>
            <a:off x="5353575" y="2642075"/>
            <a:ext cx="2616300" cy="11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1c11a022f16_0_26"/>
          <p:cNvSpPr txBox="1">
            <a:spLocks noGrp="1"/>
          </p:cNvSpPr>
          <p:nvPr>
            <p:ph type="title"/>
          </p:nvPr>
        </p:nvSpPr>
        <p:spPr>
          <a:xfrm>
            <a:off x="1180050" y="0"/>
            <a:ext cx="6665700" cy="7260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GB" sz="2400" b="1">
                <a:solidFill>
                  <a:srgbClr val="FF0000"/>
                </a:solidFill>
                <a:latin typeface="Times New Roman"/>
                <a:ea typeface="Times New Roman"/>
                <a:cs typeface="Times New Roman"/>
                <a:sym typeface="Times New Roman"/>
              </a:rPr>
              <a:t>Thách thức 2: Symbolic execution bottleneck</a:t>
            </a:r>
            <a:endParaRPr b="1">
              <a:solidFill>
                <a:srgbClr val="FF0000"/>
              </a:solidFill>
              <a:latin typeface="Times New Roman"/>
              <a:ea typeface="Times New Roman"/>
              <a:cs typeface="Times New Roman"/>
              <a:sym typeface="Times New Roman"/>
            </a:endParaRPr>
          </a:p>
        </p:txBody>
      </p:sp>
      <p:pic>
        <p:nvPicPr>
          <p:cNvPr id="389" name="Google Shape;389;g1c11a022f16_0_26"/>
          <p:cNvPicPr preferRelativeResize="0"/>
          <p:nvPr/>
        </p:nvPicPr>
        <p:blipFill>
          <a:blip r:embed="rId3">
            <a:alphaModFix/>
          </a:blip>
          <a:stretch>
            <a:fillRect/>
          </a:stretch>
        </p:blipFill>
        <p:spPr>
          <a:xfrm>
            <a:off x="121550" y="2244225"/>
            <a:ext cx="9007199" cy="2595200"/>
          </a:xfrm>
          <a:prstGeom prst="rect">
            <a:avLst/>
          </a:prstGeom>
          <a:noFill/>
          <a:ln>
            <a:noFill/>
          </a:ln>
        </p:spPr>
      </p:pic>
      <p:sp>
        <p:nvSpPr>
          <p:cNvPr id="390" name="Google Shape;390;g1c11a022f16_0_26"/>
          <p:cNvSpPr txBox="1"/>
          <p:nvPr/>
        </p:nvSpPr>
        <p:spPr>
          <a:xfrm>
            <a:off x="6048150" y="4025900"/>
            <a:ext cx="1797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solidFill>
                  <a:srgbClr val="1155CC"/>
                </a:solidFill>
                <a:latin typeface="Times New Roman"/>
                <a:ea typeface="Times New Roman"/>
                <a:cs typeface="Times New Roman"/>
                <a:sym typeface="Times New Roman"/>
              </a:rPr>
              <a:t>AEG Design</a:t>
            </a:r>
            <a:endParaRPr sz="2200" b="1">
              <a:solidFill>
                <a:srgbClr val="1155CC"/>
              </a:solidFill>
              <a:latin typeface="Times New Roman"/>
              <a:ea typeface="Times New Roman"/>
              <a:cs typeface="Times New Roman"/>
              <a:sym typeface="Times New Roman"/>
            </a:endParaRPr>
          </a:p>
        </p:txBody>
      </p:sp>
      <p:sp>
        <p:nvSpPr>
          <p:cNvPr id="391" name="Google Shape;391;g1c11a022f16_0_26"/>
          <p:cNvSpPr txBox="1"/>
          <p:nvPr/>
        </p:nvSpPr>
        <p:spPr>
          <a:xfrm>
            <a:off x="367400" y="900975"/>
            <a:ext cx="85155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a:latin typeface="Times New Roman"/>
                <a:ea typeface="Times New Roman"/>
                <a:cs typeface="Times New Roman"/>
                <a:sym typeface="Times New Roman"/>
              </a:rPr>
              <a:t>- Gặp vấn đề về khả năng mở rộng và hoạt động kém trong quá trình khai thác (bùng nổ đường dẫn, tiêu tốn quá nhiều tài nguyên, sau khi cụ thể hoá một vài giá trị sẽ bị mù trước một số trạng thái khai thác)</a:t>
            </a:r>
            <a:endParaRPr sz="19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7929</Words>
  <Application>Microsoft Office PowerPoint</Application>
  <PresentationFormat>Trình chiếu Trên màn hình (16:9)</PresentationFormat>
  <Paragraphs>185</Paragraphs>
  <Slides>28</Slides>
  <Notes>28</Notes>
  <HiddenSlides>1</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28</vt:i4>
      </vt:variant>
    </vt:vector>
  </HeadingPairs>
  <TitlesOfParts>
    <vt:vector size="38" baseType="lpstr">
      <vt:lpstr>Maven Pro</vt:lpstr>
      <vt:lpstr>Bebas Neue</vt:lpstr>
      <vt:lpstr>Electrolize</vt:lpstr>
      <vt:lpstr>Montserrat</vt:lpstr>
      <vt:lpstr>Nunito</vt:lpstr>
      <vt:lpstr>Cambria</vt:lpstr>
      <vt:lpstr>Cairo</vt:lpstr>
      <vt:lpstr>Arial</vt:lpstr>
      <vt:lpstr>Times New Roman</vt:lpstr>
      <vt:lpstr>Momentum</vt:lpstr>
      <vt:lpstr>LẬP TRÌNH AN TOÀN VÀ KHAI THÁC LỖ HỔNG</vt:lpstr>
      <vt:lpstr>Revery:  Proof-of-Concept to Exploitable </vt:lpstr>
      <vt:lpstr>01</vt:lpstr>
      <vt:lpstr>TỔNG QUAN </vt:lpstr>
      <vt:lpstr>Bản trình bày PowerPoint</vt:lpstr>
      <vt:lpstr>Bản trình bày PowerPoint</vt:lpstr>
      <vt:lpstr>Thách thức </vt:lpstr>
      <vt:lpstr>Khi một lỗ hổng trong bộ nhớ được kích hoạt sẽ dẫn tới việc máy tính rời vào trạng thái weird (không bình thường). Kèm theo đó là đầu vào POC sẽ làm hư hỏng một số dữ liệu  =&gt; Không khai thác dữ liệu được, rất ít giải pháp của AEG đã chú ý đến vấn đề này</vt:lpstr>
      <vt:lpstr>Thách thức 2: Symbolic execution bottleneck</vt:lpstr>
      <vt:lpstr>Bản trình bày PowerPoint</vt:lpstr>
      <vt:lpstr>Bản trình bày PowerPoint</vt:lpstr>
      <vt:lpstr>Bản trình bày PowerPoint</vt:lpstr>
      <vt:lpstr>CÁC KỸ THUẬT CHÍNH</vt:lpstr>
      <vt:lpstr>Giải pháp: Revery</vt:lpstr>
      <vt:lpstr>Một ví dụ tràn HEAP. Lỗ hổng ở dòng 10 có thể ghi đè lên đối tượng sau, tức là obj2. Đầu vào PoC sẽ gặp sự cố ở dòng 12 và chuyển sang trạng thái không thể khai thác. Khai thác thành công sẽ kích hoạt trạng thái có thể khai thác ở dòng 14</vt:lpstr>
      <vt:lpstr>Giai đoạn 1: Vulnerability Analysis</vt:lpstr>
      <vt:lpstr>Giai đoạn 2: Diverging Path Exploitation </vt:lpstr>
      <vt:lpstr>Layout-oriented Fuzzing </vt:lpstr>
      <vt:lpstr>Layout-oriented Fuzzing </vt:lpstr>
      <vt:lpstr>Diverging inputs filtering </vt:lpstr>
      <vt:lpstr>Giai đoạn 3: Exploit Synthesis</vt:lpstr>
      <vt:lpstr>The workflow of exploit synthesis</vt:lpstr>
      <vt:lpstr>Control-flow path stitching </vt:lpstr>
      <vt:lpstr>03</vt:lpstr>
      <vt:lpstr>Bản trình bày PowerPoint</vt:lpstr>
      <vt:lpstr>Bản trình bày PowerPoint</vt:lpstr>
      <vt:lpstr>Bản trình bày PowerPoint</vt:lpstr>
      <vt:lpstr>Các bạn có câu hỏi gì về đồ án của bọn mình thì mình đưa link đề tài cho mà đọc nè nha!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AN TOÀN VÀ KHAI THÁC LỖ HỔNG</dc:title>
  <cp:lastModifiedBy>Vũ Hoàng Thạch Thiết</cp:lastModifiedBy>
  <cp:revision>1</cp:revision>
  <dcterms:created xsi:type="dcterms:W3CDTF">2022-12-21T13:14:25Z</dcterms:created>
  <dcterms:modified xsi:type="dcterms:W3CDTF">2022-12-28T06:57:56Z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C8DAB7EB6B56488FB97CCD4E53261213</vt:lpwstr>
  </property>
  <property fmtid="{D5CDD505-2E9C-101B-9397-08002B2CF9AE}" pid="3" name="KSOProductBuildVer">
    <vt:lpwstr>1033-11.2.0.11440</vt:lpwstr>
  </property>
</Properties>
</file>